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2"/>
  </p:handoutMasterIdLst>
  <p:sldIdLst>
    <p:sldId id="272" r:id="rId2"/>
    <p:sldId id="289" r:id="rId3"/>
    <p:sldId id="257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9" r:id="rId13"/>
    <p:sldId id="298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14" r:id="rId29"/>
    <p:sldId id="315" r:id="rId30"/>
    <p:sldId id="316" r:id="rId3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61" autoAdjust="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121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-1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1F4A4-0C8D-4457-AD6F-0E2120C04A4E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3F392-5CCC-4365-A994-EA73AFFF9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874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95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981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08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164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0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62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5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44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8B3B-B8D8-8148-83BE-7107B559B8F4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10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8B3B-B8D8-8148-83BE-7107B559B8F4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D31CC-135D-4F41-A3D7-3ADEE8C4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636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libri"/>
                <a:cs typeface="Calibri"/>
              </a:rPr>
              <a:t>Arithmetic Progression Intro Questions</a:t>
            </a:r>
            <a:br>
              <a:rPr lang="en-US" dirty="0" smtClean="0">
                <a:latin typeface="Calibri"/>
                <a:cs typeface="Calibri"/>
              </a:rPr>
            </a:br>
            <a:r>
              <a:rPr lang="en-US" dirty="0" smtClean="0">
                <a:latin typeface="Calibri"/>
                <a:cs typeface="Calibri"/>
              </a:rPr>
              <a:t>(Sequence and Series)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795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 smtClean="0">
                    <a:solidFill>
                      <a:srgbClr val="0070C0"/>
                    </a:solidFill>
                  </a:rPr>
                  <a:t>a </a:t>
                </a:r>
                <a:r>
                  <a:rPr lang="en-US" dirty="0">
                    <a:solidFill>
                      <a:srgbClr val="0070C0"/>
                    </a:solidFill>
                  </a:rPr>
                  <a:t>= </a:t>
                </a:r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0070C0"/>
                    </a:solidFill>
                  </a:rPr>
                  <a:t>d = </a:t>
                </a:r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−−7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0070C0"/>
                    </a:solidFill>
                  </a:rPr>
                  <a:t>u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12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5</m:t>
                    </m:r>
                    <m:f>
                      <m:fPr>
                        <m:ctrlP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  <a:blipFill rotWithShape="0">
                <a:blip r:embed="rId2"/>
                <a:stretch>
                  <a:fillRect l="-3333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779279"/>
                <a:ext cx="45720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a = 1</a:t>
                </a:r>
                <a:endParaRPr lang="en-GB" dirty="0"/>
              </a:p>
              <a:p>
                <a:pPr marL="0" indent="0">
                  <a:buNone/>
                </a:pPr>
                <a:r>
                  <a:rPr lang="en-US" dirty="0"/>
                  <a:t>d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−27−−7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−20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endParaRPr lang="en-GB" dirty="0"/>
              </a:p>
              <a:p>
                <a:pPr marL="0" indent="0">
                  <a:buNone/>
                </a:pPr>
                <a:r>
                  <a:rPr lang="en-US" dirty="0"/>
                  <a:t>u</a:t>
                </a:r>
                <a:r>
                  <a:rPr lang="en-US" baseline="-25000" dirty="0"/>
                  <a:t>10</a:t>
                </a:r>
                <a:r>
                  <a:rPr lang="en-US" dirty="0"/>
                  <a:t> = -35</a:t>
                </a:r>
                <a:endParaRPr lang="en-GB" dirty="0"/>
              </a:p>
              <a:p>
                <a:pPr marL="0" indent="0">
                  <a:buNone/>
                </a:pPr>
                <a:r>
                  <a:rPr lang="en-US" dirty="0"/>
                  <a:t> 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779279"/>
                <a:ext cx="4572000" cy="4525963"/>
              </a:xfrm>
              <a:blipFill rotWithShape="0">
                <a:blip r:embed="rId3"/>
                <a:stretch>
                  <a:fillRect l="-3333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60990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-7</a:t>
            </a:r>
            <a:r>
              <a:rPr lang="en-GB" dirty="0"/>
              <a:t/>
            </a:r>
            <a:br>
              <a:rPr lang="en-GB" dirty="0"/>
            </a:br>
            <a:r>
              <a:rPr lang="en-US" dirty="0" smtClean="0"/>
              <a:t>u</a:t>
            </a:r>
            <a:r>
              <a:rPr lang="en-US" baseline="-25000" dirty="0" smtClean="0"/>
              <a:t>8</a:t>
            </a:r>
            <a:r>
              <a:rPr lang="en-US" dirty="0" smtClean="0"/>
              <a:t>= -27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76367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70C0"/>
                </a:solidFill>
              </a:rPr>
              <a:t>u</a:t>
            </a:r>
            <a:r>
              <a:rPr lang="en-US" baseline="-25000" dirty="0" smtClean="0">
                <a:solidFill>
                  <a:srgbClr val="0070C0"/>
                </a:solidFill>
              </a:rPr>
              <a:t>3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</a:t>
            </a:r>
            <a:r>
              <a:rPr lang="en-US" dirty="0" smtClean="0">
                <a:solidFill>
                  <a:srgbClr val="0070C0"/>
                </a:solidFill>
              </a:rPr>
              <a:t>-7</a:t>
            </a:r>
            <a:r>
              <a:rPr lang="en-GB" dirty="0">
                <a:solidFill>
                  <a:srgbClr val="0070C0"/>
                </a:solidFill>
              </a:rPr>
              <a:t/>
            </a:r>
            <a:br>
              <a:rPr lang="en-GB" dirty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u</a:t>
            </a:r>
            <a:r>
              <a:rPr lang="en-US" baseline="-25000" dirty="0" smtClean="0">
                <a:solidFill>
                  <a:srgbClr val="0070C0"/>
                </a:solidFill>
              </a:rPr>
              <a:t>10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</a:t>
            </a:r>
            <a:r>
              <a:rPr lang="en-US" dirty="0" smtClean="0">
                <a:solidFill>
                  <a:srgbClr val="0070C0"/>
                </a:solidFill>
              </a:rPr>
              <a:t>-6</a:t>
            </a:r>
            <a:endParaRPr lang="en-GB" dirty="0">
              <a:solidFill>
                <a:srgbClr val="0070C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48571" y="6123111"/>
            <a:ext cx="36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112062" y="6122577"/>
            <a:ext cx="36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603006" y="6122577"/>
            <a:ext cx="36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57784" y="6122577"/>
            <a:ext cx="36000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187656" y="6123111"/>
            <a:ext cx="36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766924" y="6122577"/>
            <a:ext cx="36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293266" y="6122577"/>
            <a:ext cx="36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842518" y="6122043"/>
            <a:ext cx="360000" cy="53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94447" y="5476780"/>
            <a:ext cx="759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-7</a:t>
            </a:r>
            <a:endParaRPr lang="en-GB" sz="3600" dirty="0"/>
          </a:p>
        </p:txBody>
      </p:sp>
      <p:sp>
        <p:nvSpPr>
          <p:cNvPr id="28" name="TextBox 27"/>
          <p:cNvSpPr txBox="1"/>
          <p:nvPr/>
        </p:nvSpPr>
        <p:spPr>
          <a:xfrm>
            <a:off x="3622450" y="5485165"/>
            <a:ext cx="80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-27</a:t>
            </a:r>
            <a:endParaRPr lang="en-GB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4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1439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u</a:t>
            </a:r>
            <a:r>
              <a:rPr lang="en-US" baseline="-25000" dirty="0" smtClean="0">
                <a:solidFill>
                  <a:srgbClr val="0070C0"/>
                </a:solidFill>
              </a:rPr>
              <a:t>25</a:t>
            </a:r>
            <a:r>
              <a:rPr lang="en-US" dirty="0" smtClean="0">
                <a:solidFill>
                  <a:srgbClr val="0070C0"/>
                </a:solidFill>
              </a:rPr>
              <a:t> =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25</a:t>
            </a:r>
            <a:r>
              <a:rPr lang="en-US" dirty="0" smtClean="0">
                <a:solidFill>
                  <a:srgbClr val="0070C0"/>
                </a:solidFill>
              </a:rPr>
              <a:t> =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</a:t>
            </a:r>
            <a:r>
              <a:rPr lang="en-US" baseline="-25000" dirty="0"/>
              <a:t>5</a:t>
            </a:r>
            <a:r>
              <a:rPr lang="en-US" dirty="0"/>
              <a:t> </a:t>
            </a:r>
            <a:r>
              <a:rPr lang="en-US" dirty="0" smtClean="0"/>
              <a:t>=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baseline="-25000" dirty="0"/>
              <a:t>5</a:t>
            </a:r>
            <a:r>
              <a:rPr lang="en-US" dirty="0"/>
              <a:t> =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</a:t>
            </a:r>
            <a:r>
              <a:rPr lang="en-US" baseline="-25000" dirty="0"/>
              <a:t>1</a:t>
            </a:r>
            <a:r>
              <a:rPr lang="en-US" dirty="0"/>
              <a:t> = 5</a:t>
            </a:r>
            <a:r>
              <a:rPr lang="en-GB" dirty="0"/>
              <a:t/>
            </a:r>
            <a:br>
              <a:rPr lang="en-GB" dirty="0"/>
            </a:br>
            <a:r>
              <a:rPr lang="en-US" dirty="0"/>
              <a:t>d = -2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baseline="-25000" dirty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 = 5</a:t>
            </a:r>
            <a:r>
              <a:rPr lang="en-GB" dirty="0">
                <a:solidFill>
                  <a:srgbClr val="0070C0"/>
                </a:solidFill>
              </a:rPr>
              <a:t/>
            </a:r>
            <a:br>
              <a:rPr lang="en-GB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d = -2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5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2139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u</a:t>
            </a:r>
            <a:r>
              <a:rPr lang="en-US" baseline="-25000" dirty="0" smtClean="0">
                <a:solidFill>
                  <a:srgbClr val="0070C0"/>
                </a:solidFill>
              </a:rPr>
              <a:t>25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</a:t>
            </a:r>
            <a:r>
              <a:rPr lang="en-US" dirty="0" smtClean="0">
                <a:solidFill>
                  <a:srgbClr val="0070C0"/>
                </a:solidFill>
              </a:rPr>
              <a:t>-43</a:t>
            </a: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25</a:t>
            </a:r>
            <a:r>
              <a:rPr lang="en-US" dirty="0" smtClean="0">
                <a:solidFill>
                  <a:srgbClr val="0070C0"/>
                </a:solidFill>
              </a:rPr>
              <a:t> = </a:t>
            </a:r>
            <a:r>
              <a:rPr lang="en-US" dirty="0" smtClean="0">
                <a:solidFill>
                  <a:srgbClr val="0070C0"/>
                </a:solidFill>
              </a:rPr>
              <a:t>-425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</a:t>
            </a:r>
            <a:r>
              <a:rPr lang="en-US" baseline="-25000" dirty="0"/>
              <a:t>5</a:t>
            </a:r>
            <a:r>
              <a:rPr lang="en-US" dirty="0"/>
              <a:t> = 5, 3, 1, -1, </a:t>
            </a:r>
            <a:r>
              <a:rPr lang="en-US" dirty="0">
                <a:solidFill>
                  <a:srgbClr val="FF0000"/>
                </a:solidFill>
              </a:rPr>
              <a:t>-3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baseline="-25000" dirty="0"/>
              <a:t>5</a:t>
            </a:r>
            <a:r>
              <a:rPr lang="en-US" dirty="0"/>
              <a:t> = </a:t>
            </a:r>
            <a:r>
              <a:rPr lang="en-US" dirty="0" smtClean="0"/>
              <a:t>5  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</a:t>
            </a:r>
            <a:r>
              <a:rPr lang="en-US" baseline="-25000" dirty="0"/>
              <a:t>1</a:t>
            </a:r>
            <a:r>
              <a:rPr lang="en-US" dirty="0"/>
              <a:t> = 5</a:t>
            </a:r>
            <a:r>
              <a:rPr lang="en-GB" dirty="0"/>
              <a:t/>
            </a:r>
            <a:br>
              <a:rPr lang="en-GB" dirty="0"/>
            </a:br>
            <a:r>
              <a:rPr lang="en-US" dirty="0"/>
              <a:t>d = -2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baseline="-25000" dirty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 = 5</a:t>
            </a:r>
            <a:r>
              <a:rPr lang="en-GB" dirty="0">
                <a:solidFill>
                  <a:srgbClr val="0070C0"/>
                </a:solidFill>
              </a:rPr>
              <a:t/>
            </a:r>
            <a:br>
              <a:rPr lang="en-GB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d = -2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5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8039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 smtClean="0">
                    <a:solidFill>
                      <a:srgbClr val="0070C0"/>
                    </a:solidFill>
                  </a:rPr>
                  <a:t>a = </a:t>
                </a:r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d = </a:t>
                </a:r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u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n</a:t>
                </a:r>
                <a:r>
                  <a:rPr lang="en-US" dirty="0">
                    <a:solidFill>
                      <a:srgbClr val="0070C0"/>
                    </a:solidFill>
                  </a:rPr>
                  <a:t> =</a:t>
                </a:r>
                <a14:m>
                  <m:oMath xmlns:m="http://schemas.openxmlformats.org/officeDocument/2006/math">
                    <m:r>
                      <a:rPr lang="en-GB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S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n</a:t>
                </a:r>
                <a:r>
                  <a:rPr lang="en-US" dirty="0">
                    <a:solidFill>
                      <a:srgbClr val="0070C0"/>
                    </a:solidFill>
                  </a:rPr>
                  <a:t> =</a:t>
                </a:r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u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8</a:t>
                </a:r>
                <a:r>
                  <a:rPr lang="en-US" dirty="0">
                    <a:solidFill>
                      <a:srgbClr val="0070C0"/>
                    </a:solidFill>
                  </a:rPr>
                  <a:t> = </a:t>
                </a:r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S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8</a:t>
                </a:r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=</a:t>
                </a:r>
                <a:endParaRPr lang="en-GB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  <a:blipFill rotWithShape="0">
                <a:blip r:embed="rId2"/>
                <a:stretch>
                  <a:fillRect l="-3333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779279"/>
                <a:ext cx="457200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a = </a:t>
                </a:r>
                <a:endParaRPr lang="en-GB" dirty="0"/>
              </a:p>
              <a:p>
                <a:pPr marL="0" indent="0">
                  <a:buNone/>
                </a:pPr>
                <a:r>
                  <a:rPr lang="en-US" dirty="0"/>
                  <a:t>d = </a:t>
                </a:r>
                <a:endParaRPr lang="en-GB" dirty="0"/>
              </a:p>
              <a:p>
                <a:pPr marL="0" indent="0">
                  <a:buNone/>
                </a:pPr>
                <a:r>
                  <a:rPr lang="en-US" dirty="0"/>
                  <a:t>u</a:t>
                </a:r>
                <a:r>
                  <a:rPr lang="en-US" baseline="-25000" dirty="0"/>
                  <a:t>n</a:t>
                </a:r>
                <a:r>
                  <a:rPr lang="en-US" dirty="0"/>
                  <a:t> =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dirty="0" smtClean="0"/>
              </a:p>
              <a:p>
                <a:pPr marL="0" indent="0">
                  <a:buNone/>
                </a:pPr>
                <a:r>
                  <a:rPr lang="en-US" dirty="0" smtClean="0"/>
                  <a:t>S</a:t>
                </a:r>
                <a:r>
                  <a:rPr lang="en-US" baseline="-25000" dirty="0" smtClean="0"/>
                  <a:t>n</a:t>
                </a:r>
                <a:r>
                  <a:rPr lang="en-US" dirty="0" smtClean="0"/>
                  <a:t> =</a:t>
                </a:r>
                <a:endParaRPr lang="en-GB" dirty="0"/>
              </a:p>
              <a:p>
                <a:pPr marL="0" indent="0">
                  <a:buNone/>
                </a:pPr>
                <a:r>
                  <a:rPr lang="en-US" dirty="0"/>
                  <a:t>u</a:t>
                </a:r>
                <a:r>
                  <a:rPr lang="en-US" baseline="-25000" dirty="0"/>
                  <a:t>8</a:t>
                </a:r>
                <a:r>
                  <a:rPr lang="en-US" dirty="0"/>
                  <a:t> = </a:t>
                </a:r>
                <a:endParaRPr lang="en-GB" dirty="0"/>
              </a:p>
              <a:p>
                <a:pPr marL="0" indent="0">
                  <a:buNone/>
                </a:pPr>
                <a:r>
                  <a:rPr lang="en-US" dirty="0"/>
                  <a:t>S</a:t>
                </a:r>
                <a:r>
                  <a:rPr lang="en-US" baseline="-25000" dirty="0"/>
                  <a:t>8</a:t>
                </a:r>
                <a:r>
                  <a:rPr lang="en-US" dirty="0"/>
                  <a:t> </a:t>
                </a:r>
                <a:r>
                  <a:rPr lang="en-US" dirty="0" smtClean="0"/>
                  <a:t>=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779279"/>
                <a:ext cx="4572000" cy="4525963"/>
              </a:xfrm>
              <a:blipFill rotWithShape="0">
                <a:blip r:embed="rId3"/>
                <a:stretch>
                  <a:fillRect l="-3333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/>
          </a:bodyPr>
          <a:lstStyle/>
          <a:p>
            <a:r>
              <a:rPr lang="en-US" dirty="0"/>
              <a:t>3, 8, 13, 18…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3, </a:t>
            </a:r>
            <a:r>
              <a:rPr lang="en-US" dirty="0" smtClean="0">
                <a:solidFill>
                  <a:srgbClr val="0070C0"/>
                </a:solidFill>
              </a:rPr>
              <a:t>2, 1, 0…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6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1908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 smtClean="0">
                    <a:solidFill>
                      <a:srgbClr val="0070C0"/>
                    </a:solidFill>
                  </a:rPr>
                  <a:t>a = 3</a:t>
                </a:r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d =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-1</a:t>
                </a:r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u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n</a:t>
                </a:r>
                <a:r>
                  <a:rPr lang="en-US" dirty="0">
                    <a:solidFill>
                      <a:srgbClr val="0070C0"/>
                    </a:solidFill>
                  </a:rPr>
                  <a:t> =</a:t>
                </a:r>
                <a14:m>
                  <m:oMath xmlns:m="http://schemas.openxmlformats.org/officeDocument/2006/math">
                    <m:r>
                      <a:rPr lang="en-GB" sz="24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3</m:t>
                    </m:r>
                    <m:r>
                      <a:rPr lang="en-GB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4−</m:t>
                    </m:r>
                    <m:r>
                      <a:rPr lang="en-GB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S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n</a:t>
                </a:r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GB" sz="2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6+</m:t>
                            </m:r>
                            <m:d>
                              <m:dPr>
                                <m:ctrlPr>
                                  <a:rPr lang="en-GB" sz="28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8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sz="28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</m:d>
                        <m:r>
                          <a:rPr lang="en-GB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GB" sz="2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en-GB" sz="2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7−</m:t>
                            </m:r>
                            <m:r>
                              <a:rPr lang="en-GB" sz="2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box>
                  </m:oMath>
                </a14:m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u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8</a:t>
                </a:r>
                <a:r>
                  <a:rPr lang="en-US" dirty="0">
                    <a:solidFill>
                      <a:srgbClr val="0070C0"/>
                    </a:solidFill>
                  </a:rPr>
                  <a:t> =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-4</a:t>
                </a:r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S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8</a:t>
                </a:r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= -4</a:t>
                </a:r>
                <a:endParaRPr lang="en-GB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  <a:blipFill rotWithShape="0">
                <a:blip r:embed="rId2"/>
                <a:stretch>
                  <a:fillRect l="-3333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779279"/>
                <a:ext cx="4572000" cy="4525963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dirty="0"/>
                  <a:t>a = 3</a:t>
                </a:r>
                <a:endParaRPr lang="en-GB" dirty="0"/>
              </a:p>
              <a:p>
                <a:pPr marL="0" indent="0">
                  <a:buNone/>
                </a:pPr>
                <a:r>
                  <a:rPr lang="en-US" dirty="0"/>
                  <a:t>d = 5</a:t>
                </a:r>
                <a:endParaRPr lang="en-GB" dirty="0"/>
              </a:p>
              <a:p>
                <a:pPr marL="0" indent="0">
                  <a:buNone/>
                </a:pPr>
                <a:r>
                  <a:rPr lang="en-US" dirty="0"/>
                  <a:t>u</a:t>
                </a:r>
                <a:r>
                  <a:rPr lang="en-US" baseline="-25000" dirty="0"/>
                  <a:t>n</a:t>
                </a:r>
                <a:r>
                  <a:rPr lang="en-US" dirty="0"/>
                  <a:t> =</a:t>
                </a:r>
                <a14:m>
                  <m:oMath xmlns:m="http://schemas.openxmlformats.org/officeDocument/2006/math">
                    <m:r>
                      <a:rPr lang="en-GB" sz="19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9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9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9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9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9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9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900" dirty="0"/>
                  <a:t> = </a:t>
                </a:r>
                <a14:m>
                  <m:oMath xmlns:m="http://schemas.openxmlformats.org/officeDocument/2006/math">
                    <m:r>
                      <a:rPr lang="en-GB" sz="190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900" i="1">
                        <a:latin typeface="Cambria Math" panose="02040503050406030204" pitchFamily="18" charset="0"/>
                      </a:rPr>
                      <m:t>+5</m:t>
                    </m:r>
                    <m:d>
                      <m:dPr>
                        <m:ctrlPr>
                          <a:rPr lang="en-GB" sz="19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9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9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900" i="1"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sz="19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9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dirty="0"/>
              </a:p>
              <a:p>
                <a:pPr marL="0" indent="0">
                  <a:buNone/>
                </a:pPr>
                <a:r>
                  <a:rPr lang="en-US" dirty="0"/>
                  <a:t>S</a:t>
                </a:r>
                <a:r>
                  <a:rPr lang="en-US" baseline="-25000" dirty="0"/>
                  <a:t>n</a:t>
                </a:r>
                <a:r>
                  <a:rPr lang="en-US" dirty="0"/>
                  <a:t> =</a:t>
                </a:r>
                <a:r>
                  <a:rPr lang="en-US" sz="1900" dirty="0"/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19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9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9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900" i="1"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GB" sz="19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9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19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GB" sz="19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en-GB" sz="19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19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sz="19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GB" sz="19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</m:e>
                    </m:box>
                    <m:r>
                      <a:rPr lang="en-GB" sz="1900" i="1">
                        <a:latin typeface="Cambria Math" panose="02040503050406030204" pitchFamily="18" charset="0"/>
                      </a:rPr>
                      <m:t>=</m:t>
                    </m:r>
                    <m:box>
                      <m:boxPr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19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9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9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900" i="1"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GB" sz="19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900" i="1">
                                <a:latin typeface="Cambria Math" panose="02040503050406030204" pitchFamily="18" charset="0"/>
                              </a:rPr>
                              <m:t>6+5</m:t>
                            </m:r>
                            <m:d>
                              <m:dPr>
                                <m:ctrlPr>
                                  <a:rPr lang="en-GB" sz="19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19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sz="19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</m:d>
                        <m:r>
                          <a:rPr lang="en-GB" sz="19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9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9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9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900" i="1"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GB" sz="19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9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GB" sz="19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19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</m:box>
                  </m:oMath>
                </a14:m>
                <a:endParaRPr lang="en-GB" sz="1900" dirty="0"/>
              </a:p>
              <a:p>
                <a:pPr marL="0" indent="0">
                  <a:buNone/>
                </a:pPr>
                <a:r>
                  <a:rPr lang="en-US" dirty="0"/>
                  <a:t>u</a:t>
                </a:r>
                <a:r>
                  <a:rPr lang="en-US" baseline="-25000" dirty="0"/>
                  <a:t>8</a:t>
                </a:r>
                <a:r>
                  <a:rPr lang="en-US" dirty="0"/>
                  <a:t> = 38</a:t>
                </a:r>
                <a:endParaRPr lang="en-GB" dirty="0"/>
              </a:p>
              <a:p>
                <a:pPr marL="0" indent="0">
                  <a:buNone/>
                </a:pPr>
                <a:r>
                  <a:rPr lang="en-US" dirty="0"/>
                  <a:t>S</a:t>
                </a:r>
                <a:r>
                  <a:rPr lang="en-US" baseline="-25000" dirty="0"/>
                  <a:t>8</a:t>
                </a:r>
                <a:r>
                  <a:rPr lang="en-US" dirty="0"/>
                  <a:t> =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40+1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×41=164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pPr marL="0" indent="0">
                  <a:buNone/>
                </a:pPr>
                <a:r>
                  <a:rPr lang="en-GB" dirty="0"/>
                  <a:t>(easier to use other formula?)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779279"/>
                <a:ext cx="4572000" cy="4525963"/>
              </a:xfrm>
              <a:blipFill rotWithShape="0">
                <a:blip r:embed="rId3"/>
                <a:stretch>
                  <a:fillRect l="-3067" t="-1617" b="-20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/>
          </a:bodyPr>
          <a:lstStyle/>
          <a:p>
            <a:r>
              <a:rPr lang="en-US" dirty="0"/>
              <a:t>3, 8, 13, 18…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3, 2, 1, 0…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6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4301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u</a:t>
            </a:r>
            <a:r>
              <a:rPr lang="en-US" baseline="-25000" dirty="0" smtClean="0">
                <a:solidFill>
                  <a:srgbClr val="0070C0"/>
                </a:solidFill>
              </a:rPr>
              <a:t>10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10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</a:t>
            </a:r>
            <a:r>
              <a:rPr lang="en-US" baseline="-25000" dirty="0"/>
              <a:t>6</a:t>
            </a:r>
            <a:r>
              <a:rPr lang="en-US" dirty="0"/>
              <a:t> </a:t>
            </a:r>
            <a:r>
              <a:rPr lang="en-US" dirty="0" smtClean="0"/>
              <a:t>=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baseline="-25000" dirty="0"/>
              <a:t>6</a:t>
            </a:r>
            <a:r>
              <a:rPr lang="en-US" dirty="0"/>
              <a:t> </a:t>
            </a:r>
            <a:r>
              <a:rPr lang="en-US" dirty="0" smtClean="0"/>
              <a:t>=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/>
          </a:bodyPr>
          <a:lstStyle/>
          <a:p>
            <a:r>
              <a:rPr lang="en-US" dirty="0"/>
              <a:t>7, 11, 15, 19…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70C0"/>
                </a:solidFill>
              </a:rPr>
              <a:t>6.5, </a:t>
            </a:r>
            <a:r>
              <a:rPr lang="en-US" dirty="0">
                <a:solidFill>
                  <a:srgbClr val="0070C0"/>
                </a:solidFill>
              </a:rPr>
              <a:t>11, </a:t>
            </a:r>
            <a:r>
              <a:rPr lang="en-US" dirty="0" smtClean="0">
                <a:solidFill>
                  <a:srgbClr val="0070C0"/>
                </a:solidFill>
              </a:rPr>
              <a:t>15.5, 20…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78143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u</a:t>
            </a:r>
            <a:r>
              <a:rPr lang="en-US" baseline="-25000" dirty="0" smtClean="0">
                <a:solidFill>
                  <a:srgbClr val="0070C0"/>
                </a:solidFill>
              </a:rPr>
              <a:t>10</a:t>
            </a:r>
            <a:r>
              <a:rPr lang="en-US" dirty="0" smtClean="0">
                <a:solidFill>
                  <a:srgbClr val="0070C0"/>
                </a:solidFill>
              </a:rPr>
              <a:t> = 47 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10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</a:t>
            </a:r>
            <a:r>
              <a:rPr lang="en-US" dirty="0" smtClean="0">
                <a:solidFill>
                  <a:srgbClr val="0070C0"/>
                </a:solidFill>
              </a:rPr>
              <a:t>267.5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</a:t>
            </a:r>
            <a:r>
              <a:rPr lang="en-US" baseline="-25000" dirty="0"/>
              <a:t>6</a:t>
            </a:r>
            <a:r>
              <a:rPr lang="en-US" dirty="0"/>
              <a:t> = 27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baseline="-25000" dirty="0"/>
              <a:t>6</a:t>
            </a:r>
            <a:r>
              <a:rPr lang="en-US" dirty="0"/>
              <a:t> = 102 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/>
          </a:bodyPr>
          <a:lstStyle/>
          <a:p>
            <a:r>
              <a:rPr lang="en-US" dirty="0"/>
              <a:t>7, 11, 15, 19…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6.5, 11, 15.5, 20…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7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1531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baseline="-25000" dirty="0">
                <a:solidFill>
                  <a:srgbClr val="0070C0"/>
                </a:solidFill>
              </a:rPr>
              <a:t>6</a:t>
            </a:r>
            <a:r>
              <a:rPr lang="en-US" dirty="0">
                <a:solidFill>
                  <a:srgbClr val="0070C0"/>
                </a:solidFill>
              </a:rPr>
              <a:t> = </a:t>
            </a: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n</a:t>
            </a:r>
            <a:r>
              <a:rPr lang="en-US" dirty="0" smtClean="0">
                <a:solidFill>
                  <a:srgbClr val="0070C0"/>
                </a:solidFill>
              </a:rPr>
              <a:t> =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u</a:t>
            </a:r>
            <a:r>
              <a:rPr lang="en-US" baseline="-25000" dirty="0" smtClean="0"/>
              <a:t>6</a:t>
            </a:r>
            <a:r>
              <a:rPr lang="en-US" dirty="0" smtClean="0"/>
              <a:t> =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baseline="-25000" dirty="0"/>
              <a:t>n</a:t>
            </a:r>
            <a:r>
              <a:rPr lang="en-US" dirty="0"/>
              <a:t> </a:t>
            </a:r>
            <a:r>
              <a:rPr lang="en-US" dirty="0" smtClean="0"/>
              <a:t>=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/>
          </a:bodyPr>
          <a:lstStyle/>
          <a:p>
            <a:r>
              <a:rPr lang="en-US" dirty="0"/>
              <a:t>10, 7, 4…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10, -90, -190…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8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6015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 smtClean="0">
                    <a:solidFill>
                      <a:srgbClr val="0070C0"/>
                    </a:solidFill>
                  </a:rPr>
                  <a:t>u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6</a:t>
                </a:r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= …-290, -390,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-490</a:t>
                </a:r>
                <a:r>
                  <a:rPr lang="en-US" dirty="0" smtClean="0"/>
                  <a:t>  </a:t>
                </a:r>
                <a:endParaRPr lang="en-GB" dirty="0"/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0070C0"/>
                    </a:solidFill>
                  </a:rPr>
                  <a:t>S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n</a:t>
                </a:r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=</a:t>
                </a:r>
                <a:r>
                  <a:rPr lang="en-US" sz="28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begChr m:val="["/>
                        <m:endChr m:val="]"/>
                        <m:ctrlPr>
                          <a:rPr lang="en-GB" sz="1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en-GB" sz="16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−100</m:t>
                        </m:r>
                        <m:d>
                          <m:dPr>
                            <m:ctrlPr>
                              <a:rPr lang="en-GB" sz="16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16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</m:d>
                    <m:r>
                      <a:rPr lang="en-GB" sz="16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begChr m:val="["/>
                        <m:endChr m:val="]"/>
                        <m:ctrlPr>
                          <a:rPr lang="en-GB" sz="1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19−100</m:t>
                        </m:r>
                        <m:r>
                          <a:rPr lang="en-GB" sz="1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  <a:blipFill rotWithShape="0">
                <a:blip r:embed="rId2"/>
                <a:stretch>
                  <a:fillRect l="-3333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779279"/>
                <a:ext cx="457200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u</a:t>
                </a:r>
                <a:r>
                  <a:rPr lang="en-US" baseline="-25000" dirty="0"/>
                  <a:t>6</a:t>
                </a:r>
                <a:r>
                  <a:rPr lang="en-US" dirty="0"/>
                  <a:t> = </a:t>
                </a:r>
                <a:r>
                  <a:rPr lang="en-US" dirty="0" smtClean="0"/>
                  <a:t>…1</a:t>
                </a:r>
                <a:r>
                  <a:rPr lang="en-US" dirty="0"/>
                  <a:t>, -2, </a:t>
                </a:r>
                <a:r>
                  <a:rPr lang="en-US" dirty="0">
                    <a:solidFill>
                      <a:srgbClr val="FF0000"/>
                    </a:solidFill>
                  </a:rPr>
                  <a:t>-5</a:t>
                </a:r>
                <a:r>
                  <a:rPr lang="en-US" dirty="0"/>
                  <a:t> </a:t>
                </a:r>
                <a:endParaRPr lang="en-GB" dirty="0"/>
              </a:p>
              <a:p>
                <a:pPr marL="0" indent="0">
                  <a:buNone/>
                </a:pPr>
                <a:r>
                  <a:rPr lang="en-US" dirty="0"/>
                  <a:t>S</a:t>
                </a:r>
                <a:r>
                  <a:rPr lang="en-US" baseline="-25000" dirty="0"/>
                  <a:t>n</a:t>
                </a:r>
                <a:r>
                  <a:rPr lang="en-US" dirty="0"/>
                  <a:t> </a:t>
                </a:r>
                <a:r>
                  <a:rPr lang="en-US" sz="1800" dirty="0" smtClean="0"/>
                  <a:t>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GB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en-GB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18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sz="18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GB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20+3</m:t>
                            </m:r>
                            <m:d>
                              <m:dPr>
                                <m:ctrlPr>
                                  <a:rPr lang="en-GB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18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sz="18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</m:d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GB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+17</m:t>
                            </m:r>
                          </m:e>
                        </m:d>
                      </m:e>
                    </m:box>
                  </m:oMath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779279"/>
                <a:ext cx="4572000" cy="4525963"/>
              </a:xfrm>
              <a:blipFill rotWithShape="0">
                <a:blip r:embed="rId3"/>
                <a:stretch>
                  <a:fillRect l="-3333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/>
          </a:bodyPr>
          <a:lstStyle/>
          <a:p>
            <a:r>
              <a:rPr lang="en-US" dirty="0"/>
              <a:t>10, 7, 4…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10, </a:t>
            </a:r>
            <a:r>
              <a:rPr lang="en-US" dirty="0" smtClean="0">
                <a:solidFill>
                  <a:srgbClr val="0070C0"/>
                </a:solidFill>
              </a:rPr>
              <a:t>-90, -190…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8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8977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a </a:t>
            </a:r>
            <a:r>
              <a:rPr lang="en-US" dirty="0" smtClean="0">
                <a:solidFill>
                  <a:srgbClr val="0070C0"/>
                </a:solidFill>
              </a:rPr>
              <a:t>=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d </a:t>
            </a:r>
            <a:r>
              <a:rPr lang="en-US" dirty="0" smtClean="0">
                <a:solidFill>
                  <a:srgbClr val="0070C0"/>
                </a:solidFill>
              </a:rPr>
              <a:t>=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baseline="-25000" dirty="0">
                <a:solidFill>
                  <a:srgbClr val="0070C0"/>
                </a:solidFill>
              </a:rPr>
              <a:t>7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=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dirty="0" smtClean="0"/>
              <a:t>=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d </a:t>
            </a:r>
            <a:r>
              <a:rPr lang="en-US" dirty="0" smtClean="0"/>
              <a:t>=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baseline="-25000" dirty="0"/>
              <a:t>7</a:t>
            </a:r>
            <a:r>
              <a:rPr lang="en-US" dirty="0"/>
              <a:t> </a:t>
            </a:r>
            <a:r>
              <a:rPr lang="en-US" dirty="0" smtClean="0"/>
              <a:t>=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</a:t>
            </a:r>
            <a:r>
              <a:rPr lang="en-US" baseline="-25000" dirty="0"/>
              <a:t>3</a:t>
            </a:r>
            <a:r>
              <a:rPr lang="en-US" dirty="0"/>
              <a:t> = -5</a:t>
            </a:r>
            <a:r>
              <a:rPr lang="en-GB" dirty="0"/>
              <a:t/>
            </a:r>
            <a:br>
              <a:rPr lang="en-GB" dirty="0"/>
            </a:br>
            <a:r>
              <a:rPr lang="en-US" dirty="0"/>
              <a:t>u</a:t>
            </a:r>
            <a:r>
              <a:rPr lang="en-US" baseline="-25000" dirty="0"/>
              <a:t>7</a:t>
            </a:r>
            <a:r>
              <a:rPr lang="en-US" dirty="0"/>
              <a:t> = -21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baseline="-25000" dirty="0">
                <a:solidFill>
                  <a:srgbClr val="0070C0"/>
                </a:solidFill>
              </a:rPr>
              <a:t>3</a:t>
            </a:r>
            <a:r>
              <a:rPr lang="en-US" dirty="0">
                <a:solidFill>
                  <a:srgbClr val="0070C0"/>
                </a:solidFill>
              </a:rPr>
              <a:t> = </a:t>
            </a:r>
            <a:r>
              <a:rPr lang="en-US" dirty="0" smtClean="0">
                <a:solidFill>
                  <a:srgbClr val="0070C0"/>
                </a:solidFill>
              </a:rPr>
              <a:t>-11</a:t>
            </a:r>
            <a:r>
              <a:rPr lang="en-GB" dirty="0">
                <a:solidFill>
                  <a:srgbClr val="0070C0"/>
                </a:solidFill>
              </a:rPr>
              <a:t/>
            </a:r>
            <a:br>
              <a:rPr lang="en-GB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baseline="-25000" dirty="0">
                <a:solidFill>
                  <a:srgbClr val="0070C0"/>
                </a:solidFill>
              </a:rPr>
              <a:t>7</a:t>
            </a:r>
            <a:r>
              <a:rPr lang="en-US" dirty="0">
                <a:solidFill>
                  <a:srgbClr val="0070C0"/>
                </a:solidFill>
              </a:rPr>
              <a:t> = -21</a:t>
            </a:r>
            <a:endParaRPr lang="en-GB" dirty="0">
              <a:solidFill>
                <a:srgbClr val="0070C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732018" y="5311300"/>
            <a:ext cx="468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322001" y="5311834"/>
            <a:ext cx="468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97725" y="5311300"/>
            <a:ext cx="468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49133" y="5311300"/>
            <a:ext cx="46800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643514" y="5311834"/>
            <a:ext cx="468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353618" y="5311300"/>
            <a:ext cx="468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994298" y="5311834"/>
            <a:ext cx="468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306293" y="6318913"/>
            <a:ext cx="468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896276" y="6319447"/>
            <a:ext cx="468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572000" y="6318913"/>
            <a:ext cx="468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723408" y="6318913"/>
            <a:ext cx="46800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217789" y="6319447"/>
            <a:ext cx="468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927893" y="6318913"/>
            <a:ext cx="468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568573" y="6319447"/>
            <a:ext cx="468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9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705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libri"/>
                <a:cs typeface="Calibri"/>
              </a:rPr>
              <a:t>Arithmetic Progression Intro Questions</a:t>
            </a:r>
            <a:br>
              <a:rPr lang="en-US" dirty="0" smtClean="0">
                <a:latin typeface="Calibri"/>
                <a:cs typeface="Calibri"/>
              </a:rPr>
            </a:br>
            <a:r>
              <a:rPr lang="en-US" dirty="0" smtClean="0">
                <a:latin typeface="Calibri"/>
                <a:cs typeface="Calibri"/>
              </a:rPr>
              <a:t>(Sequence and Series)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76306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(This slide so that slides print out nicely as 6-slides-horizontal per page)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94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 smtClean="0">
                    <a:solidFill>
                      <a:srgbClr val="0070C0"/>
                    </a:solidFill>
                  </a:rPr>
                  <a:t>a = -6</a:t>
                </a:r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d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=</a:t>
                </a:r>
                <a:r>
                  <a:rPr lang="en-US" sz="28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−21−−</m:t>
                        </m:r>
                        <m:r>
                          <a:rPr lang="en-GB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GB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8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  <m:r>
                          <a:rPr lang="en-GB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GB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8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2.5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S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7</a:t>
                </a:r>
                <a:r>
                  <a:rPr lang="en-US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box>
                          <m:boxPr>
                            <m:ctrlP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num>
                              <m:den>
                                <m:r>
                                  <a:rPr lang="en-GB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  <m:d>
                          <m:dPr>
                            <m:ctrlP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−6</m:t>
                            </m:r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−21</m:t>
                            </m:r>
                          </m:e>
                        </m:d>
                        <m:r>
                          <m:rPr>
                            <m:brk m:alnAt="63"/>
                          </m:rP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box>
                          <m:boxPr>
                            <m:ctrlP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27</m:t>
                                </m:r>
                                <m:r>
                                  <a:rPr lang="en-GB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×7</m:t>
                                </m:r>
                              </m:num>
                              <m:den>
                                <m:r>
                                  <a:rPr lang="en-GB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  <m:r>
                          <m:rPr>
                            <m:brk m:alnAt="63"/>
                          </m:rP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94.5</m:t>
                        </m:r>
                      </m:e>
                    </m:box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  <a:blipFill rotWithShape="0">
                <a:blip r:embed="rId2"/>
                <a:stretch>
                  <a:fillRect l="-3333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779279"/>
                <a:ext cx="457200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a = </a:t>
                </a:r>
                <a:r>
                  <a:rPr lang="en-US" dirty="0" smtClean="0"/>
                  <a:t>3</a:t>
                </a:r>
                <a:endParaRPr lang="en-GB" dirty="0"/>
              </a:p>
              <a:p>
                <a:pPr marL="0" indent="0">
                  <a:buNone/>
                </a:pPr>
                <a:r>
                  <a:rPr lang="en-US" dirty="0"/>
                  <a:t>d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−21−−5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−16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r>
                  <a:rPr lang="en-US" dirty="0"/>
                  <a:t> </a:t>
                </a:r>
                <a:endParaRPr lang="en-GB" dirty="0"/>
              </a:p>
              <a:p>
                <a:pPr marL="0" indent="0">
                  <a:buNone/>
                </a:pPr>
                <a:r>
                  <a:rPr lang="en-US" dirty="0"/>
                  <a:t>S</a:t>
                </a:r>
                <a:r>
                  <a:rPr lang="en-US" baseline="-25000" dirty="0"/>
                  <a:t>7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box>
                          <m:box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num>
                              <m:den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3−21</m:t>
                            </m:r>
                          </m:e>
                        </m:d>
                        <m:r>
                          <m:rPr>
                            <m:brk m:alnAt="63"/>
                          </m:rP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  <m:box>
                          <m:box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−18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×7</m:t>
                                </m:r>
                              </m:num>
                              <m:den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  <m:r>
                          <m:rPr>
                            <m:brk m:alnAt="63"/>
                          </m:rP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−63</m:t>
                        </m:r>
                      </m:e>
                    </m:box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779279"/>
                <a:ext cx="4572000" cy="4525963"/>
              </a:xfrm>
              <a:blipFill rotWithShape="0">
                <a:blip r:embed="rId3"/>
                <a:stretch>
                  <a:fillRect l="-3333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</a:t>
            </a:r>
            <a:r>
              <a:rPr lang="en-US" baseline="-25000" dirty="0"/>
              <a:t>3</a:t>
            </a:r>
            <a:r>
              <a:rPr lang="en-US" dirty="0"/>
              <a:t> = </a:t>
            </a:r>
            <a:r>
              <a:rPr lang="en-US" dirty="0" smtClean="0"/>
              <a:t>-5</a:t>
            </a:r>
            <a:r>
              <a:rPr lang="en-GB" dirty="0"/>
              <a:t/>
            </a:r>
            <a:br>
              <a:rPr lang="en-GB" dirty="0"/>
            </a:br>
            <a:r>
              <a:rPr lang="en-US" dirty="0"/>
              <a:t>u</a:t>
            </a:r>
            <a:r>
              <a:rPr lang="en-US" baseline="-25000" dirty="0"/>
              <a:t>7</a:t>
            </a:r>
            <a:r>
              <a:rPr lang="en-US" dirty="0"/>
              <a:t> = -21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baseline="-25000" dirty="0">
                <a:solidFill>
                  <a:srgbClr val="0070C0"/>
                </a:solidFill>
              </a:rPr>
              <a:t>3</a:t>
            </a:r>
            <a:r>
              <a:rPr lang="en-US" dirty="0">
                <a:solidFill>
                  <a:srgbClr val="0070C0"/>
                </a:solidFill>
              </a:rPr>
              <a:t> = </a:t>
            </a:r>
            <a:r>
              <a:rPr lang="en-US" dirty="0" smtClean="0">
                <a:solidFill>
                  <a:srgbClr val="0070C0"/>
                </a:solidFill>
              </a:rPr>
              <a:t>-11</a:t>
            </a:r>
            <a:r>
              <a:rPr lang="en-GB" dirty="0">
                <a:solidFill>
                  <a:srgbClr val="0070C0"/>
                </a:solidFill>
              </a:rPr>
              <a:t/>
            </a:r>
            <a:br>
              <a:rPr lang="en-GB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baseline="-25000" dirty="0">
                <a:solidFill>
                  <a:srgbClr val="0070C0"/>
                </a:solidFill>
              </a:rPr>
              <a:t>7</a:t>
            </a:r>
            <a:r>
              <a:rPr lang="en-US" dirty="0">
                <a:solidFill>
                  <a:srgbClr val="0070C0"/>
                </a:solidFill>
              </a:rPr>
              <a:t> = -21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93487" y="4708304"/>
            <a:ext cx="80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-21</a:t>
            </a:r>
            <a:endParaRPr lang="en-GB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1150873" y="4708304"/>
            <a:ext cx="80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-5</a:t>
            </a:r>
            <a:endParaRPr lang="en-GB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565950" y="5267964"/>
            <a:ext cx="80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-1</a:t>
            </a:r>
            <a:endParaRPr lang="en-GB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-16935" y="5267965"/>
            <a:ext cx="80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3</a:t>
            </a:r>
            <a:endParaRPr lang="en-GB" sz="36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5306293" y="6318913"/>
            <a:ext cx="468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896276" y="6319447"/>
            <a:ext cx="468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572000" y="6318913"/>
            <a:ext cx="468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723408" y="6318913"/>
            <a:ext cx="46800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217789" y="6319447"/>
            <a:ext cx="468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927893" y="6318913"/>
            <a:ext cx="468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568573" y="6319447"/>
            <a:ext cx="468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32018" y="5311300"/>
            <a:ext cx="468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322001" y="5311834"/>
            <a:ext cx="468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97725" y="5311300"/>
            <a:ext cx="468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49133" y="5311300"/>
            <a:ext cx="46800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643514" y="5311834"/>
            <a:ext cx="468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353618" y="5311300"/>
            <a:ext cx="468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994298" y="5311834"/>
            <a:ext cx="468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340757" y="5673116"/>
            <a:ext cx="80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70C0"/>
                </a:solidFill>
              </a:rPr>
              <a:t>-21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698143" y="5673116"/>
            <a:ext cx="80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70C0"/>
                </a:solidFill>
              </a:rPr>
              <a:t>-11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25513" y="6271366"/>
            <a:ext cx="800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0070C0"/>
                </a:solidFill>
              </a:rPr>
              <a:t>-8.5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42628" y="6271367"/>
            <a:ext cx="800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0070C0"/>
                </a:solidFill>
              </a:rPr>
              <a:t>-6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9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3409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baseline="-25000" dirty="0">
                <a:solidFill>
                  <a:srgbClr val="0070C0"/>
                </a:solidFill>
              </a:rPr>
              <a:t>20</a:t>
            </a:r>
            <a:r>
              <a:rPr lang="en-US" dirty="0">
                <a:solidFill>
                  <a:srgbClr val="0070C0"/>
                </a:solidFill>
              </a:rPr>
              <a:t> = 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d </a:t>
            </a:r>
            <a:r>
              <a:rPr lang="en-US" dirty="0" smtClean="0">
                <a:solidFill>
                  <a:srgbClr val="0070C0"/>
                </a:solidFill>
              </a:rPr>
              <a:t>=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a </a:t>
            </a:r>
            <a:r>
              <a:rPr lang="en-GB" dirty="0" smtClean="0">
                <a:solidFill>
                  <a:srgbClr val="0070C0"/>
                </a:solidFill>
              </a:rPr>
              <a:t>=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</a:t>
            </a:r>
            <a:r>
              <a:rPr lang="en-US" baseline="-25000" dirty="0"/>
              <a:t>20</a:t>
            </a:r>
            <a:r>
              <a:rPr lang="en-US" dirty="0"/>
              <a:t> = </a:t>
            </a:r>
          </a:p>
          <a:p>
            <a:pPr marL="0" indent="0">
              <a:buNone/>
            </a:pPr>
            <a:r>
              <a:rPr lang="en-US" dirty="0"/>
              <a:t>d </a:t>
            </a:r>
            <a:r>
              <a:rPr lang="en-US" dirty="0" smtClean="0"/>
              <a:t>=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 </a:t>
            </a:r>
            <a:r>
              <a:rPr lang="en-GB" dirty="0" smtClean="0"/>
              <a:t>=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</a:t>
            </a:r>
            <a:r>
              <a:rPr lang="en-US" baseline="-25000" dirty="0"/>
              <a:t>12</a:t>
            </a:r>
            <a:r>
              <a:rPr lang="en-US" dirty="0"/>
              <a:t> = -5</a:t>
            </a:r>
            <a:r>
              <a:rPr lang="en-GB" dirty="0"/>
              <a:t/>
            </a:r>
            <a:br>
              <a:rPr lang="en-GB" dirty="0"/>
            </a:br>
            <a:r>
              <a:rPr lang="en-US" dirty="0"/>
              <a:t>u</a:t>
            </a:r>
            <a:r>
              <a:rPr lang="en-US" baseline="-25000" dirty="0"/>
              <a:t>20</a:t>
            </a:r>
            <a:r>
              <a:rPr lang="en-US" dirty="0"/>
              <a:t> = -13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baseline="-25000" dirty="0">
                <a:solidFill>
                  <a:srgbClr val="0070C0"/>
                </a:solidFill>
              </a:rPr>
              <a:t>12</a:t>
            </a:r>
            <a:r>
              <a:rPr lang="en-US" dirty="0">
                <a:solidFill>
                  <a:srgbClr val="0070C0"/>
                </a:solidFill>
              </a:rPr>
              <a:t> = -5</a:t>
            </a:r>
            <a:r>
              <a:rPr lang="en-GB" dirty="0">
                <a:solidFill>
                  <a:srgbClr val="0070C0"/>
                </a:solidFill>
              </a:rPr>
              <a:t/>
            </a:r>
            <a:br>
              <a:rPr lang="en-GB" dirty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u</a:t>
            </a:r>
            <a:r>
              <a:rPr lang="en-US" baseline="-25000" dirty="0" smtClean="0">
                <a:solidFill>
                  <a:srgbClr val="0070C0"/>
                </a:solidFill>
              </a:rPr>
              <a:t>112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-</a:t>
            </a:r>
            <a:r>
              <a:rPr lang="en-US" dirty="0" smtClean="0">
                <a:solidFill>
                  <a:srgbClr val="0070C0"/>
                </a:solidFill>
              </a:rPr>
              <a:t>105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10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2887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 smtClean="0">
                    <a:solidFill>
                      <a:srgbClr val="0070C0"/>
                    </a:solidFill>
                  </a:rPr>
                  <a:t>S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20</a:t>
                </a:r>
                <a:r>
                  <a:rPr lang="en-US" dirty="0">
                    <a:solidFill>
                      <a:srgbClr val="0070C0"/>
                    </a:solidFill>
                  </a:rPr>
                  <a:t> = 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d =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105</m:t>
                            </m:r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−−5</m:t>
                            </m:r>
                          </m:num>
                          <m:den>
                            <m:r>
                              <a:rPr lang="en-GB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112</m:t>
                            </m:r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−12</m:t>
                            </m:r>
                          </m:den>
                        </m:f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box>
                          <m:boxPr>
                            <m:ctrlP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−100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den>
                            </m:f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=−1</m:t>
                            </m:r>
                          </m:e>
                        </m:box>
                      </m:e>
                    </m:box>
                  </m:oMath>
                </a14:m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GB" dirty="0">
                    <a:solidFill>
                      <a:srgbClr val="0070C0"/>
                    </a:solidFill>
                  </a:rPr>
                  <a:t>a =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−5−</m:t>
                    </m:r>
                    <m:d>
                      <m:dPr>
                        <m:ctrlP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×−1</m:t>
                        </m:r>
                      </m:e>
                    </m:d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=−5+11=6</m:t>
                    </m:r>
                  </m:oMath>
                </a14:m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 S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20</a:t>
                </a:r>
                <a:r>
                  <a:rPr lang="en-US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20</m:t>
                            </m:r>
                          </m:num>
                          <m:den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6−13</m:t>
                            </m:r>
                          </m:e>
                        </m:d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−7=−70</m:t>
                        </m:r>
                      </m:e>
                    </m:box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  <a:blipFill rotWithShape="0">
                <a:blip r:embed="rId2"/>
                <a:stretch>
                  <a:fillRect l="-3333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779279"/>
                <a:ext cx="457200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S</a:t>
                </a:r>
                <a:r>
                  <a:rPr lang="en-US" baseline="-25000" dirty="0"/>
                  <a:t>20</a:t>
                </a:r>
                <a:r>
                  <a:rPr lang="en-US" dirty="0"/>
                  <a:t> </a:t>
                </a:r>
                <a:r>
                  <a:rPr lang="en-US" dirty="0" smtClean="0"/>
                  <a:t>= …see below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d =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−13−−5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20−12</m:t>
                            </m:r>
                          </m:den>
                        </m:f>
                        <m: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  <m:box>
                          <m:box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num>
                              <m:den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den>
                            </m:f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=−1</m:t>
                            </m:r>
                          </m:e>
                        </m:box>
                      </m:e>
                    </m:box>
                  </m:oMath>
                </a14:m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a =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−5−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×−1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=−5+11=6</m:t>
                    </m:r>
                  </m:oMath>
                </a14:m>
                <a:endParaRPr lang="en-GB" dirty="0"/>
              </a:p>
              <a:p>
                <a:pPr marL="0" indent="0">
                  <a:buNone/>
                </a:pPr>
                <a:r>
                  <a:rPr lang="en-US" dirty="0"/>
                  <a:t> S</a:t>
                </a:r>
                <a:r>
                  <a:rPr lang="en-US" baseline="-25000" dirty="0"/>
                  <a:t>20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6−13</m:t>
                            </m:r>
                          </m:e>
                        </m:d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−7=−70</m:t>
                        </m:r>
                      </m:e>
                    </m:box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779279"/>
                <a:ext cx="4572000" cy="4525963"/>
              </a:xfrm>
              <a:blipFill rotWithShape="0">
                <a:blip r:embed="rId3"/>
                <a:stretch>
                  <a:fillRect l="-3333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</a:t>
            </a:r>
            <a:r>
              <a:rPr lang="en-US" baseline="-25000" dirty="0"/>
              <a:t>12</a:t>
            </a:r>
            <a:r>
              <a:rPr lang="en-US" dirty="0"/>
              <a:t> = -5</a:t>
            </a:r>
            <a:r>
              <a:rPr lang="en-GB" dirty="0"/>
              <a:t/>
            </a:r>
            <a:br>
              <a:rPr lang="en-GB" dirty="0"/>
            </a:br>
            <a:r>
              <a:rPr lang="en-US" dirty="0"/>
              <a:t>u</a:t>
            </a:r>
            <a:r>
              <a:rPr lang="en-US" baseline="-25000" dirty="0"/>
              <a:t>20</a:t>
            </a:r>
            <a:r>
              <a:rPr lang="en-US" dirty="0"/>
              <a:t> = -13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baseline="-25000" dirty="0">
                <a:solidFill>
                  <a:srgbClr val="0070C0"/>
                </a:solidFill>
              </a:rPr>
              <a:t>12</a:t>
            </a:r>
            <a:r>
              <a:rPr lang="en-US" dirty="0">
                <a:solidFill>
                  <a:srgbClr val="0070C0"/>
                </a:solidFill>
              </a:rPr>
              <a:t> = -5</a:t>
            </a:r>
            <a:r>
              <a:rPr lang="en-GB" dirty="0">
                <a:solidFill>
                  <a:srgbClr val="0070C0"/>
                </a:solidFill>
              </a:rPr>
              <a:t/>
            </a:r>
            <a:br>
              <a:rPr lang="en-GB" dirty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u</a:t>
            </a:r>
            <a:r>
              <a:rPr lang="en-US" baseline="-25000" dirty="0" smtClean="0">
                <a:solidFill>
                  <a:srgbClr val="0070C0"/>
                </a:solidFill>
              </a:rPr>
              <a:t>112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-</a:t>
            </a:r>
            <a:r>
              <a:rPr lang="en-US" dirty="0" smtClean="0">
                <a:solidFill>
                  <a:srgbClr val="0070C0"/>
                </a:solidFill>
              </a:rPr>
              <a:t>105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10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0381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a </a:t>
            </a:r>
            <a:r>
              <a:rPr lang="en-US" dirty="0" smtClean="0">
                <a:solidFill>
                  <a:srgbClr val="0070C0"/>
                </a:solidFill>
              </a:rPr>
              <a:t>=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baseline="-25000" dirty="0">
                <a:solidFill>
                  <a:srgbClr val="0070C0"/>
                </a:solidFill>
              </a:rPr>
              <a:t>10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=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dirty="0" smtClean="0"/>
              <a:t>=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baseline="-25000" dirty="0"/>
              <a:t>10</a:t>
            </a:r>
            <a:r>
              <a:rPr lang="en-US" dirty="0"/>
              <a:t> </a:t>
            </a:r>
            <a:r>
              <a:rPr lang="en-US" dirty="0" smtClean="0"/>
              <a:t>=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</a:t>
            </a:r>
            <a:r>
              <a:rPr lang="en-US" baseline="-25000" dirty="0"/>
              <a:t>10</a:t>
            </a:r>
            <a:r>
              <a:rPr lang="en-US" dirty="0"/>
              <a:t> = 44</a:t>
            </a:r>
            <a:r>
              <a:rPr lang="en-GB" dirty="0"/>
              <a:t/>
            </a:r>
            <a:br>
              <a:rPr lang="en-GB" dirty="0"/>
            </a:br>
            <a:r>
              <a:rPr lang="en-US" dirty="0"/>
              <a:t>d = 4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baseline="-25000" dirty="0">
                <a:solidFill>
                  <a:srgbClr val="0070C0"/>
                </a:solidFill>
              </a:rPr>
              <a:t>10</a:t>
            </a:r>
            <a:r>
              <a:rPr lang="en-US" dirty="0">
                <a:solidFill>
                  <a:srgbClr val="0070C0"/>
                </a:solidFill>
              </a:rPr>
              <a:t> = 44</a:t>
            </a:r>
            <a:r>
              <a:rPr lang="en-GB" dirty="0">
                <a:solidFill>
                  <a:srgbClr val="0070C0"/>
                </a:solidFill>
              </a:rPr>
              <a:t/>
            </a:r>
            <a:br>
              <a:rPr lang="en-GB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d = </a:t>
            </a:r>
            <a:r>
              <a:rPr lang="en-US" dirty="0" smtClean="0">
                <a:solidFill>
                  <a:srgbClr val="0070C0"/>
                </a:solidFill>
              </a:rPr>
              <a:t>-3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11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9387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 smtClean="0">
                    <a:solidFill>
                      <a:srgbClr val="0070C0"/>
                    </a:solidFill>
                  </a:rPr>
                  <a:t>a =44+27=71 </a:t>
                </a:r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S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10</a:t>
                </a:r>
                <a:r>
                  <a:rPr lang="en-US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d>
                          <m:dPr>
                            <m:ctrlP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44+</m:t>
                            </m:r>
                            <m:r>
                              <a:rPr lang="en-GB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71</m:t>
                            </m:r>
                          </m:e>
                        </m:d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GB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115</m:t>
                        </m:r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GB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575</m:t>
                        </m:r>
                      </m:e>
                    </m:box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  <a:blipFill rotWithShape="0">
                <a:blip r:embed="rId2"/>
                <a:stretch>
                  <a:fillRect l="-3333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779279"/>
                <a:ext cx="457200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a =44-36=8 </a:t>
                </a:r>
                <a:endParaRPr lang="en-GB" dirty="0"/>
              </a:p>
              <a:p>
                <a:pPr marL="0" indent="0">
                  <a:buNone/>
                </a:pPr>
                <a:r>
                  <a:rPr lang="en-US" dirty="0"/>
                  <a:t>S</a:t>
                </a:r>
                <a:r>
                  <a:rPr lang="en-US" baseline="-25000" dirty="0"/>
                  <a:t>10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44+8</m:t>
                            </m:r>
                          </m:e>
                        </m:d>
                        <m:r>
                          <a:rPr lang="en-GB" i="1">
                            <a:latin typeface="Cambria Math" panose="02040503050406030204" pitchFamily="18" charset="0"/>
                          </a:rPr>
                          <m:t>=5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×52=260</m:t>
                        </m:r>
                      </m:e>
                    </m:box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779279"/>
                <a:ext cx="4572000" cy="4525963"/>
              </a:xfrm>
              <a:blipFill rotWithShape="0">
                <a:blip r:embed="rId3"/>
                <a:stretch>
                  <a:fillRect l="-3333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</a:t>
            </a:r>
            <a:r>
              <a:rPr lang="en-US" baseline="-25000" dirty="0"/>
              <a:t>10</a:t>
            </a:r>
            <a:r>
              <a:rPr lang="en-US" dirty="0"/>
              <a:t> = 44</a:t>
            </a:r>
            <a:r>
              <a:rPr lang="en-GB" dirty="0"/>
              <a:t/>
            </a:r>
            <a:br>
              <a:rPr lang="en-GB" dirty="0"/>
            </a:br>
            <a:r>
              <a:rPr lang="en-US" dirty="0"/>
              <a:t>d = 4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baseline="-25000" dirty="0">
                <a:solidFill>
                  <a:srgbClr val="0070C0"/>
                </a:solidFill>
              </a:rPr>
              <a:t>10</a:t>
            </a:r>
            <a:r>
              <a:rPr lang="en-US" dirty="0">
                <a:solidFill>
                  <a:srgbClr val="0070C0"/>
                </a:solidFill>
              </a:rPr>
              <a:t> = 44</a:t>
            </a:r>
            <a:r>
              <a:rPr lang="en-GB" dirty="0">
                <a:solidFill>
                  <a:srgbClr val="0070C0"/>
                </a:solidFill>
              </a:rPr>
              <a:t/>
            </a:r>
            <a:br>
              <a:rPr lang="en-GB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d = </a:t>
            </a:r>
            <a:r>
              <a:rPr lang="en-US" dirty="0" smtClean="0">
                <a:solidFill>
                  <a:srgbClr val="0070C0"/>
                </a:solidFill>
              </a:rPr>
              <a:t>-3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11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1866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0" y="1794064"/>
            <a:ext cx="4572000" cy="5246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d =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4599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</a:t>
            </a:r>
            <a:r>
              <a:rPr lang="en-US" baseline="-25000" dirty="0"/>
              <a:t>10</a:t>
            </a:r>
            <a:r>
              <a:rPr lang="en-US" dirty="0"/>
              <a:t> = 135</a:t>
            </a:r>
            <a:r>
              <a:rPr lang="en-GB" dirty="0"/>
              <a:t/>
            </a:r>
            <a:br>
              <a:rPr lang="en-GB" dirty="0"/>
            </a:br>
            <a:r>
              <a:rPr lang="en-US" dirty="0"/>
              <a:t>a = 9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0" y="2101755"/>
            <a:ext cx="0" cy="43945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4572000" y="414599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5</a:t>
            </a:r>
            <a:r>
              <a:rPr lang="en-US" dirty="0" smtClean="0">
                <a:solidFill>
                  <a:srgbClr val="0070C0"/>
                </a:solidFill>
              </a:rPr>
              <a:t> = 13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a = 3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0" y="1794063"/>
            <a:ext cx="4572000" cy="5246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d =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12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5248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0" y="1794064"/>
                <a:ext cx="4572000" cy="524642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/>
                  <a:buNone/>
                </a:pPr>
                <a:r>
                  <a:rPr lang="en-US" dirty="0" smtClean="0"/>
                  <a:t>d = </a:t>
                </a:r>
              </a:p>
              <a:p>
                <a:pPr marL="0" indent="0">
                  <a:buFont typeface="Arial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40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=135</m:t>
                      </m:r>
                    </m:oMath>
                  </m:oMathPara>
                </a14:m>
                <a:endParaRPr lang="en-GB" sz="24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Font typeface="Arial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num>
                            <m:den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×9+</m:t>
                              </m:r>
                              <m:d>
                                <m:d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10−1</m:t>
                                  </m:r>
                                </m:e>
                              </m:d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e>
                      </m:box>
                    </m:oMath>
                  </m:oMathPara>
                </a14:m>
                <a:endParaRPr lang="en-GB" sz="24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Font typeface="Arial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a:rPr lang="en-GB" sz="240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e>
                      </m:box>
                    </m:oMath>
                  </m:oMathPara>
                </a14:m>
                <a:endParaRPr lang="en-GB" sz="2400" dirty="0" smtClean="0"/>
              </a:p>
              <a:p>
                <a:pPr marL="0" indent="0">
                  <a:buFont typeface="Arial"/>
                  <a:buNone/>
                </a:pPr>
                <a:endParaRPr lang="en-GB" sz="24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Font typeface="Arial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135</m:t>
                              </m:r>
                            </m:num>
                            <m:den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GB" sz="2400" i="1" smtClean="0">
                              <a:latin typeface="Cambria Math" panose="02040503050406030204" pitchFamily="18" charset="0"/>
                            </a:rPr>
                            <m:t>−18</m:t>
                          </m:r>
                        </m:e>
                      </m:box>
                    </m:oMath>
                  </m:oMathPara>
                </a14:m>
                <a:endParaRPr lang="en-GB" sz="24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Font typeface="Arial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=27−18</m:t>
                      </m:r>
                    </m:oMath>
                  </m:oMathPara>
                </a14:m>
                <a:endParaRPr lang="en-GB" sz="24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Font typeface="Arial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2400" dirty="0" smtClean="0"/>
              </a:p>
              <a:p>
                <a:pPr marL="0" indent="0">
                  <a:buFont typeface="Arial"/>
                  <a:buNone/>
                </a:pPr>
                <a:endParaRPr lang="en-GB" sz="24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Font typeface="Arial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400" dirty="0"/>
              </a:p>
              <a:p>
                <a:pPr marL="0" indent="0" algn="ctr">
                  <a:buFont typeface="Arial"/>
                  <a:buNone/>
                </a:pPr>
                <a:endParaRPr lang="en-US" sz="2000" dirty="0" smtClean="0"/>
              </a:p>
              <a:p>
                <a:pPr marL="0" indent="0" algn="ctr">
                  <a:buFont typeface="Arial"/>
                  <a:buNone/>
                </a:pPr>
                <a:r>
                  <a:rPr lang="en-US" sz="2000" dirty="0" smtClean="0"/>
                  <a:t>u</a:t>
                </a:r>
                <a:r>
                  <a:rPr lang="en-US" sz="2000" baseline="-25000" dirty="0" smtClean="0"/>
                  <a:t>10</a:t>
                </a:r>
                <a:r>
                  <a:rPr lang="en-US" sz="2000" dirty="0" smtClean="0"/>
                  <a:t> </a:t>
                </a:r>
                <a:r>
                  <a:rPr lang="en-US" sz="2000" dirty="0"/>
                  <a:t>=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200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200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2000" i="1" dirty="0" smtClean="0">
                  <a:latin typeface="Cambria Math" panose="02040503050406030204" pitchFamily="18" charset="0"/>
                </a:endParaRPr>
              </a:p>
              <a:p>
                <a:pPr marL="0" indent="0" algn="ctr">
                  <a:buFont typeface="Arial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=9+9×1</m:t>
                      </m:r>
                    </m:oMath>
                  </m:oMathPara>
                </a14:m>
                <a:endParaRPr lang="en-GB" sz="2000" i="1" dirty="0" smtClean="0">
                  <a:latin typeface="Cambria Math" panose="02040503050406030204" pitchFamily="18" charset="0"/>
                </a:endParaRPr>
              </a:p>
              <a:p>
                <a:pPr marL="0" indent="0" algn="ctr">
                  <a:buFont typeface="Arial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94064"/>
                <a:ext cx="4572000" cy="5246427"/>
              </a:xfrm>
              <a:prstGeom prst="rect">
                <a:avLst/>
              </a:prstGeom>
              <a:blipFill rotWithShape="0">
                <a:blip r:embed="rId2"/>
                <a:stretch>
                  <a:fillRect l="-3067" t="-13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4599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</a:t>
            </a:r>
            <a:r>
              <a:rPr lang="en-US" baseline="-25000" dirty="0"/>
              <a:t>10</a:t>
            </a:r>
            <a:r>
              <a:rPr lang="en-US" dirty="0"/>
              <a:t> = 135</a:t>
            </a:r>
            <a:r>
              <a:rPr lang="en-GB" dirty="0"/>
              <a:t/>
            </a:r>
            <a:br>
              <a:rPr lang="en-GB" dirty="0"/>
            </a:br>
            <a:r>
              <a:rPr lang="en-US" dirty="0"/>
              <a:t>a = 9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0" y="2101755"/>
            <a:ext cx="0" cy="43945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4572000" y="414599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5</a:t>
            </a:r>
            <a:r>
              <a:rPr lang="en-US" dirty="0" smtClean="0">
                <a:solidFill>
                  <a:srgbClr val="0070C0"/>
                </a:solidFill>
              </a:rPr>
              <a:t> = 13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a = 3</a:t>
            </a:r>
            <a:endParaRPr lang="en-GB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0" y="1794063"/>
                <a:ext cx="4572000" cy="5246427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rgbClr val="0070C0"/>
                    </a:solidFill>
                  </a:rPr>
                  <a:t>d =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1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1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31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GB" sz="31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1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13</m:t>
                      </m:r>
                    </m:oMath>
                  </m:oMathPara>
                </a14:m>
                <a:endParaRPr lang="en-GB" sz="3100" b="0" i="1" dirty="0" smtClean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1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GB" sz="31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31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1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31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n-GB" sz="31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1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1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GB" sz="31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31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en-GB" sz="31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1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31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GB" sz="31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e>
                      </m:box>
                    </m:oMath>
                  </m:oMathPara>
                </a14:m>
                <a:endParaRPr lang="en-GB" sz="3100" i="1" dirty="0" smtClean="0">
                  <a:solidFill>
                    <a:srgbClr val="0070C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1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GB" sz="31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box>
                            <m:boxPr>
                              <m:ctrlPr>
                                <a:rPr lang="en-GB" sz="31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310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1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31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  <m:d>
                            <m:dPr>
                              <m:begChr m:val="["/>
                              <m:endChr m:val="]"/>
                              <m:ctrlPr>
                                <a:rPr lang="en-GB" sz="31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1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31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31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31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e>
                      </m:box>
                    </m:oMath>
                  </m:oMathPara>
                </a14:m>
                <a:endParaRPr lang="en-GB" sz="3100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en-GB" sz="3100" i="1" dirty="0" smtClean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1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1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31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GB" sz="31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31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1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GB" sz="31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2.5</m:t>
                              </m:r>
                            </m:den>
                          </m:f>
                        </m:e>
                      </m:box>
                      <m:r>
                        <a:rPr lang="en-GB" sz="31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GB" sz="3100" b="0" i="1" dirty="0" smtClean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1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1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−0.8</m:t>
                      </m:r>
                    </m:oMath>
                  </m:oMathPara>
                </a14:m>
                <a:endParaRPr lang="en-GB" sz="3100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en-GB" sz="3100" i="1" dirty="0" smtClean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1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31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=−0.2</m:t>
                      </m:r>
                    </m:oMath>
                  </m:oMathPara>
                </a14:m>
                <a:endParaRPr lang="en-GB" sz="3100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en-GB" sz="3100" dirty="0">
                  <a:solidFill>
                    <a:srgbClr val="0070C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3100" dirty="0" smtClean="0">
                    <a:solidFill>
                      <a:srgbClr val="0070C0"/>
                    </a:solidFill>
                  </a:rPr>
                  <a:t>u</a:t>
                </a:r>
                <a:r>
                  <a:rPr lang="en-US" sz="3100" baseline="-25000" dirty="0" smtClean="0">
                    <a:solidFill>
                      <a:srgbClr val="0070C0"/>
                    </a:solidFill>
                  </a:rPr>
                  <a:t>9</a:t>
                </a:r>
                <a:r>
                  <a:rPr lang="en-US" sz="31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3100" dirty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GB" sz="31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31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31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1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31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31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3100" i="1" dirty="0" smtClean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1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=3+8×</m:t>
                      </m:r>
                      <m:r>
                        <a:rPr lang="en-GB" sz="31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−0.2</m:t>
                      </m:r>
                    </m:oMath>
                  </m:oMathPara>
                </a14:m>
                <a:endParaRPr lang="en-GB" sz="3100" b="0" i="1" dirty="0" smtClean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GB" sz="31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1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1.4</m:t>
                    </m:r>
                  </m:oMath>
                </a14:m>
                <a:r>
                  <a:rPr lang="en-US" sz="3100" dirty="0" smtClean="0">
                    <a:solidFill>
                      <a:srgbClr val="0070C0"/>
                    </a:solidFill>
                  </a:rPr>
                  <a:t>  </a:t>
                </a:r>
                <a:endParaRPr lang="en-US" sz="31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0" y="1794063"/>
                <a:ext cx="4572000" cy="5246427"/>
              </a:xfrm>
              <a:blipFill rotWithShape="0">
                <a:blip r:embed="rId3"/>
                <a:stretch>
                  <a:fillRect l="-2133" t="-2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12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550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d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a </a:t>
            </a:r>
            <a:r>
              <a:rPr lang="en-US" dirty="0" smtClean="0">
                <a:solidFill>
                  <a:srgbClr val="0070C0"/>
                </a:solidFill>
              </a:rPr>
              <a:t>=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baseline="-25000" dirty="0">
                <a:solidFill>
                  <a:srgbClr val="0070C0"/>
                </a:solidFill>
              </a:rPr>
              <a:t>10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=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 = 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a </a:t>
            </a:r>
            <a:r>
              <a:rPr lang="en-US" dirty="0" smtClean="0"/>
              <a:t>=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baseline="-25000" dirty="0"/>
              <a:t>10</a:t>
            </a:r>
            <a:r>
              <a:rPr lang="en-US" dirty="0"/>
              <a:t> </a:t>
            </a:r>
            <a:r>
              <a:rPr lang="en-US" dirty="0" smtClean="0"/>
              <a:t>=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</a:t>
            </a:r>
            <a:r>
              <a:rPr lang="en-US" baseline="-25000" dirty="0"/>
              <a:t>3</a:t>
            </a:r>
            <a:r>
              <a:rPr lang="en-US" dirty="0"/>
              <a:t> = 6</a:t>
            </a:r>
            <a:r>
              <a:rPr lang="en-GB" dirty="0"/>
              <a:t/>
            </a:r>
            <a:br>
              <a:rPr lang="en-GB" dirty="0"/>
            </a:br>
            <a:r>
              <a:rPr lang="en-US" dirty="0"/>
              <a:t>u</a:t>
            </a:r>
            <a:r>
              <a:rPr lang="en-US" baseline="-25000" dirty="0"/>
              <a:t>13</a:t>
            </a:r>
            <a:r>
              <a:rPr lang="en-US" dirty="0"/>
              <a:t> = 41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baseline="-25000" dirty="0">
                <a:solidFill>
                  <a:srgbClr val="0070C0"/>
                </a:solidFill>
              </a:rPr>
              <a:t>3</a:t>
            </a:r>
            <a:r>
              <a:rPr lang="en-US" dirty="0">
                <a:solidFill>
                  <a:srgbClr val="0070C0"/>
                </a:solidFill>
              </a:rPr>
              <a:t> = </a:t>
            </a:r>
            <a:r>
              <a:rPr lang="en-US" dirty="0" smtClean="0">
                <a:solidFill>
                  <a:srgbClr val="0070C0"/>
                </a:solidFill>
              </a:rPr>
              <a:t>41</a:t>
            </a:r>
            <a:r>
              <a:rPr lang="en-GB" dirty="0">
                <a:solidFill>
                  <a:srgbClr val="0070C0"/>
                </a:solidFill>
              </a:rPr>
              <a:t/>
            </a:r>
            <a:br>
              <a:rPr lang="en-GB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baseline="-25000" dirty="0">
                <a:solidFill>
                  <a:srgbClr val="0070C0"/>
                </a:solidFill>
              </a:rPr>
              <a:t>13</a:t>
            </a:r>
            <a:r>
              <a:rPr lang="en-US" dirty="0">
                <a:solidFill>
                  <a:srgbClr val="0070C0"/>
                </a:solidFill>
              </a:rPr>
              <a:t> = </a:t>
            </a:r>
            <a:r>
              <a:rPr lang="en-US" dirty="0" smtClean="0">
                <a:solidFill>
                  <a:srgbClr val="0070C0"/>
                </a:solidFill>
              </a:rPr>
              <a:t>6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13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7095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 smtClean="0">
                    <a:solidFill>
                      <a:srgbClr val="0070C0"/>
                    </a:solidFill>
                  </a:rPr>
                  <a:t>d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41</m:t>
                            </m:r>
                          </m:num>
                          <m:den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13−3</m:t>
                            </m:r>
                          </m:den>
                        </m:f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box>
                          <m:boxPr>
                            <m:ctrlP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35</m:t>
                                </m:r>
                              </m:num>
                              <m:den>
                                <m:r>
                                  <a:rPr lang="en-GB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</m:e>
                        </m:box>
                      </m:e>
                    </m:box>
                    <m:r>
                      <a:rPr lang="en-GB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3.5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S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10</a:t>
                </a:r>
                <a:r>
                  <a:rPr lang="en-US" dirty="0">
                    <a:solidFill>
                      <a:srgbClr val="0070C0"/>
                    </a:solidFill>
                  </a:rPr>
                  <a:t> =</a:t>
                </a:r>
                <a14:m>
                  <m:oMath xmlns:m="http://schemas.openxmlformats.org/officeDocument/2006/math">
                    <m:r>
                      <a:rPr lang="en-GB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box>
                      <m:box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d>
                          <m:dPr>
                            <m:ctrlP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</m:d>
                      </m:e>
                    </m:box>
                  </m:oMath>
                </a14:m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a =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48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S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10</a:t>
                </a:r>
                <a:r>
                  <a:rPr lang="en-US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GB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48</m:t>
                          </m:r>
                          <m: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10−1</m:t>
                              </m:r>
                            </m:e>
                          </m:d>
                          <m: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GB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3.5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96</m:t>
                          </m:r>
                          <m: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+9×</m:t>
                          </m:r>
                          <m:r>
                            <a:rPr lang="en-GB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3.5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=5×</m:t>
                      </m:r>
                      <m:r>
                        <a:rPr lang="en-GB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64.5</m:t>
                      </m:r>
                    </m:oMath>
                  </m:oMathPara>
                </a14:m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322.5</m:t>
                      </m:r>
                    </m:oMath>
                  </m:oMathPara>
                </a14:m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  <a:blipFill rotWithShape="0">
                <a:blip r:embed="rId2"/>
                <a:stretch>
                  <a:fillRect l="-2533" t="-18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779279"/>
                <a:ext cx="4572000" cy="4525963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d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41−6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13−3</m:t>
                            </m:r>
                          </m:den>
                        </m:f>
                        <m: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  <m:box>
                          <m:box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35</m:t>
                                </m:r>
                              </m:num>
                              <m:den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=</m:t>
                            </m:r>
                          </m:e>
                        </m:box>
                      </m:e>
                    </m:box>
                    <m:r>
                      <a:rPr lang="en-GB" i="1">
                        <a:latin typeface="Cambria Math" panose="02040503050406030204" pitchFamily="18" charset="0"/>
                      </a:rPr>
                      <m:t>3.5</m:t>
                    </m:r>
                  </m:oMath>
                </a14:m>
                <a:r>
                  <a:rPr lang="en-US" dirty="0"/>
                  <a:t> </a:t>
                </a:r>
                <a:endParaRPr lang="en-GB" dirty="0"/>
              </a:p>
              <a:p>
                <a:pPr marL="0" indent="0">
                  <a:buNone/>
                </a:pPr>
                <a:r>
                  <a:rPr lang="en-US" dirty="0"/>
                  <a:t>S</a:t>
                </a:r>
                <a:r>
                  <a:rPr lang="en-US" baseline="-25000" dirty="0"/>
                  <a:t>10</a:t>
                </a:r>
                <a:r>
                  <a:rPr lang="en-US" dirty="0"/>
                  <a:t> =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 </m:t>
                    </m:r>
                    <m:box>
                      <m:box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</m:d>
                      </m:e>
                    </m:box>
                  </m:oMath>
                </a14:m>
                <a:endParaRPr lang="en-GB" dirty="0"/>
              </a:p>
              <a:p>
                <a:pPr marL="0" indent="0">
                  <a:buNone/>
                </a:pPr>
                <a:r>
                  <a:rPr lang="en-US" dirty="0"/>
                  <a:t>a = -1</a:t>
                </a:r>
              </a:p>
              <a:p>
                <a:pPr marL="0" indent="0">
                  <a:buNone/>
                </a:pPr>
                <a:r>
                  <a:rPr lang="en-US" dirty="0"/>
                  <a:t>S</a:t>
                </a:r>
                <a:r>
                  <a:rPr lang="en-US" baseline="-25000" dirty="0"/>
                  <a:t>10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GB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×−1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10−1</m:t>
                              </m:r>
                            </m:e>
                          </m:d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3.5</m:t>
                          </m:r>
                        </m:e>
                      </m:d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=5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−2+9×3.5</m:t>
                          </m:r>
                        </m:e>
                      </m:d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=5×29.5</m:t>
                      </m:r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=147.5</m:t>
                      </m:r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779279"/>
                <a:ext cx="4572000" cy="4525963"/>
              </a:xfrm>
              <a:blipFill rotWithShape="0">
                <a:blip r:embed="rId3"/>
                <a:stretch>
                  <a:fillRect l="-2533" t="-18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</a:t>
            </a:r>
            <a:r>
              <a:rPr lang="en-US" baseline="-25000" dirty="0"/>
              <a:t>3</a:t>
            </a:r>
            <a:r>
              <a:rPr lang="en-US" dirty="0"/>
              <a:t> = 6</a:t>
            </a:r>
            <a:r>
              <a:rPr lang="en-GB" dirty="0"/>
              <a:t/>
            </a:r>
            <a:br>
              <a:rPr lang="en-GB" dirty="0"/>
            </a:br>
            <a:r>
              <a:rPr lang="en-US" dirty="0"/>
              <a:t>u</a:t>
            </a:r>
            <a:r>
              <a:rPr lang="en-US" baseline="-25000" dirty="0"/>
              <a:t>13</a:t>
            </a:r>
            <a:r>
              <a:rPr lang="en-US" dirty="0"/>
              <a:t> = 41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baseline="-25000" dirty="0">
                <a:solidFill>
                  <a:srgbClr val="0070C0"/>
                </a:solidFill>
              </a:rPr>
              <a:t>3</a:t>
            </a:r>
            <a:r>
              <a:rPr lang="en-US" dirty="0">
                <a:solidFill>
                  <a:srgbClr val="0070C0"/>
                </a:solidFill>
              </a:rPr>
              <a:t> = </a:t>
            </a:r>
            <a:r>
              <a:rPr lang="en-US" dirty="0" smtClean="0">
                <a:solidFill>
                  <a:srgbClr val="0070C0"/>
                </a:solidFill>
              </a:rPr>
              <a:t>41</a:t>
            </a:r>
            <a:r>
              <a:rPr lang="en-GB" dirty="0">
                <a:solidFill>
                  <a:srgbClr val="0070C0"/>
                </a:solidFill>
              </a:rPr>
              <a:t/>
            </a:r>
            <a:br>
              <a:rPr lang="en-GB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baseline="-25000" dirty="0">
                <a:solidFill>
                  <a:srgbClr val="0070C0"/>
                </a:solidFill>
              </a:rPr>
              <a:t>13</a:t>
            </a:r>
            <a:r>
              <a:rPr lang="en-US" dirty="0">
                <a:solidFill>
                  <a:srgbClr val="0070C0"/>
                </a:solidFill>
              </a:rPr>
              <a:t> = </a:t>
            </a:r>
            <a:r>
              <a:rPr lang="en-US" dirty="0" smtClean="0">
                <a:solidFill>
                  <a:srgbClr val="0070C0"/>
                </a:solidFill>
              </a:rPr>
              <a:t>6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13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7194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baseline="-25000" dirty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=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smtClean="0"/>
              <a:t>=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</a:t>
            </a:r>
            <a:r>
              <a:rPr lang="en-US" baseline="-25000" dirty="0"/>
              <a:t>10</a:t>
            </a:r>
            <a:r>
              <a:rPr lang="en-US" dirty="0"/>
              <a:t> = -90</a:t>
            </a:r>
            <a:r>
              <a:rPr lang="en-GB" dirty="0"/>
              <a:t/>
            </a:r>
            <a:br>
              <a:rPr lang="en-GB" dirty="0"/>
            </a:br>
            <a:r>
              <a:rPr lang="en-US" dirty="0"/>
              <a:t>d = -4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baseline="-25000" dirty="0">
                <a:solidFill>
                  <a:srgbClr val="0070C0"/>
                </a:solidFill>
              </a:rPr>
              <a:t>10</a:t>
            </a:r>
            <a:r>
              <a:rPr lang="en-US" dirty="0">
                <a:solidFill>
                  <a:srgbClr val="0070C0"/>
                </a:solidFill>
              </a:rPr>
              <a:t> = -90</a:t>
            </a:r>
            <a:r>
              <a:rPr lang="en-GB" dirty="0">
                <a:solidFill>
                  <a:srgbClr val="0070C0"/>
                </a:solidFill>
              </a:rPr>
              <a:t/>
            </a:r>
            <a:br>
              <a:rPr lang="en-GB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d = </a:t>
            </a:r>
            <a:r>
              <a:rPr lang="en-US" dirty="0" smtClean="0">
                <a:solidFill>
                  <a:srgbClr val="0070C0"/>
                </a:solidFill>
              </a:rPr>
              <a:t>-1.1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9418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>
                <a:solidFill>
                  <a:srgbClr val="0070C0"/>
                </a:solidFill>
              </a:rPr>
              <a:t>a = </a:t>
            </a:r>
            <a:endParaRPr lang="en-GB" dirty="0" smtClean="0">
              <a:solidFill>
                <a:srgbClr val="0070C0"/>
              </a:solidFill>
            </a:endParaRPr>
          </a:p>
          <a:p>
            <a:pPr marL="0" indent="0">
              <a:buFont typeface="Arial"/>
              <a:buNone/>
            </a:pPr>
            <a:r>
              <a:rPr lang="en-US" dirty="0" smtClean="0">
                <a:solidFill>
                  <a:srgbClr val="0070C0"/>
                </a:solidFill>
              </a:rPr>
              <a:t>d = </a:t>
            </a:r>
            <a:endParaRPr lang="en-GB" dirty="0" smtClean="0">
              <a:solidFill>
                <a:srgbClr val="0070C0"/>
              </a:solidFill>
            </a:endParaRPr>
          </a:p>
          <a:p>
            <a:pPr marL="0" indent="0">
              <a:buFont typeface="Arial"/>
              <a:buNone/>
            </a:pPr>
            <a:r>
              <a:rPr lang="en-US" dirty="0" smtClean="0">
                <a:solidFill>
                  <a:srgbClr val="0070C0"/>
                </a:solidFill>
              </a:rPr>
              <a:t>u</a:t>
            </a:r>
            <a:r>
              <a:rPr lang="en-US" baseline="-25000" dirty="0" smtClean="0">
                <a:solidFill>
                  <a:srgbClr val="0070C0"/>
                </a:solidFill>
              </a:rPr>
              <a:t>n</a:t>
            </a:r>
            <a:r>
              <a:rPr lang="en-US" dirty="0" smtClean="0">
                <a:solidFill>
                  <a:srgbClr val="0070C0"/>
                </a:solidFill>
              </a:rPr>
              <a:t> = </a:t>
            </a:r>
            <a:endParaRPr lang="en-GB" dirty="0" smtClean="0">
              <a:solidFill>
                <a:srgbClr val="0070C0"/>
              </a:solidFill>
            </a:endParaRPr>
          </a:p>
          <a:p>
            <a:pPr marL="0" indent="0">
              <a:buFont typeface="Arial"/>
              <a:buNone/>
            </a:pPr>
            <a:r>
              <a:rPr lang="en-US" dirty="0" smtClean="0">
                <a:solidFill>
                  <a:srgbClr val="0070C0"/>
                </a:solidFill>
              </a:rPr>
              <a:t>u</a:t>
            </a:r>
            <a:r>
              <a:rPr lang="en-US" baseline="-25000" dirty="0" smtClean="0">
                <a:solidFill>
                  <a:srgbClr val="0070C0"/>
                </a:solidFill>
              </a:rPr>
              <a:t>10</a:t>
            </a:r>
            <a:r>
              <a:rPr lang="en-US" dirty="0" smtClean="0">
                <a:solidFill>
                  <a:srgbClr val="0070C0"/>
                </a:solidFill>
              </a:rPr>
              <a:t> = 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/>
          <a:lstStyle/>
          <a:p>
            <a:r>
              <a:rPr lang="en-US" dirty="0" smtClean="0"/>
              <a:t>1, 3, 5, 7…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= 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d = 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u</a:t>
            </a:r>
            <a:r>
              <a:rPr lang="en-US" baseline="-25000" dirty="0"/>
              <a:t>n</a:t>
            </a:r>
            <a:r>
              <a:rPr lang="en-US" dirty="0"/>
              <a:t> = 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u</a:t>
            </a:r>
            <a:r>
              <a:rPr lang="en-US" baseline="-25000" dirty="0"/>
              <a:t>10</a:t>
            </a:r>
            <a:r>
              <a:rPr lang="en-US" dirty="0"/>
              <a:t> = 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0" y="274638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70C0"/>
                </a:solidFill>
              </a:rPr>
              <a:t>-6, -6.5, -7, -7.5…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4090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 smtClean="0">
                    <a:solidFill>
                      <a:srgbClr val="0070C0"/>
                    </a:solidFill>
                  </a:rPr>
                  <a:t>u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= …see below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GB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GB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i="1" dirty="0" smtClean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−90=</m:t>
                      </m:r>
                      <m:box>
                        <m:boxPr>
                          <m:ctrlPr>
                            <a:rPr lang="en-GB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num>
                            <m:den>
                              <m:r>
                                <a:rPr lang="en-GB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d>
                        <m:dPr>
                          <m:begChr m:val="["/>
                          <m:endChr m:val="]"/>
                          <m:ctrlPr>
                            <a:rPr lang="en-GB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10−1</m:t>
                              </m:r>
                            </m:e>
                          </m:d>
                          <m:r>
                            <a:rPr lang="en-GB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×−</m:t>
                          </m:r>
                          <m:r>
                            <a:rPr lang="en-GB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1.1</m:t>
                          </m:r>
                        </m:e>
                      </m:d>
                    </m:oMath>
                  </m:oMathPara>
                </a14:m>
                <a:endParaRPr lang="en-GB" sz="2800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−90=5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−9.9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−18=2</m:t>
                      </m:r>
                      <m:r>
                        <a:rPr lang="en-GB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−9.9</m:t>
                      </m:r>
                    </m:oMath>
                  </m:oMathPara>
                </a14:m>
                <a:endParaRPr lang="en-GB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−8.1</m:t>
                      </m:r>
                      <m:r>
                        <a:rPr lang="en-GB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−4.05</m:t>
                      </m:r>
                      <m:r>
                        <a:rPr lang="en-GB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u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en-US" dirty="0">
                    <a:solidFill>
                      <a:srgbClr val="0070C0"/>
                    </a:solidFill>
                  </a:rPr>
                  <a:t> =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-4.05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  <a:blipFill rotWithShape="0">
                <a:blip r:embed="rId2"/>
                <a:stretch>
                  <a:fillRect l="-2533" t="-21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779279"/>
                <a:ext cx="4572000" cy="4525963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u</a:t>
                </a:r>
                <a:r>
                  <a:rPr lang="en-US" baseline="-25000" dirty="0"/>
                  <a:t>1</a:t>
                </a:r>
                <a:r>
                  <a:rPr lang="en-US" dirty="0"/>
                  <a:t> </a:t>
                </a:r>
                <a:r>
                  <a:rPr lang="en-US" dirty="0" smtClean="0"/>
                  <a:t>= …see below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−90=</m:t>
                      </m:r>
                      <m:box>
                        <m:box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num>
                            <m:den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d>
                        <m:dPr>
                          <m:begChr m:val="["/>
                          <m:endChr m:val="]"/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10−1</m:t>
                              </m:r>
                            </m:e>
                          </m:d>
                          <m:r>
                            <a:rPr lang="en-GB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×−4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−90=5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−36</m:t>
                          </m:r>
                        </m:e>
                      </m:d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−18=2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−36</m:t>
                      </m:r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18=2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9=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u</a:t>
                </a:r>
                <a:r>
                  <a:rPr lang="en-US" baseline="-25000" dirty="0"/>
                  <a:t>1</a:t>
                </a:r>
                <a:r>
                  <a:rPr lang="en-US" dirty="0"/>
                  <a:t> = </a:t>
                </a:r>
                <a:r>
                  <a:rPr lang="en-US" dirty="0" smtClean="0"/>
                  <a:t>9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779279"/>
                <a:ext cx="4572000" cy="4525963"/>
              </a:xfrm>
              <a:blipFill rotWithShape="0">
                <a:blip r:embed="rId3"/>
                <a:stretch>
                  <a:fillRect l="-3067" t="-1617" b="-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</a:t>
            </a:r>
            <a:r>
              <a:rPr lang="en-US" baseline="-25000" dirty="0"/>
              <a:t>10</a:t>
            </a:r>
            <a:r>
              <a:rPr lang="en-US" dirty="0"/>
              <a:t> = -90</a:t>
            </a:r>
            <a:r>
              <a:rPr lang="en-GB" dirty="0"/>
              <a:t/>
            </a:r>
            <a:br>
              <a:rPr lang="en-GB" dirty="0"/>
            </a:br>
            <a:r>
              <a:rPr lang="en-US" dirty="0"/>
              <a:t>d = -4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baseline="-25000" dirty="0">
                <a:solidFill>
                  <a:srgbClr val="0070C0"/>
                </a:solidFill>
              </a:rPr>
              <a:t>10</a:t>
            </a:r>
            <a:r>
              <a:rPr lang="en-US" dirty="0">
                <a:solidFill>
                  <a:srgbClr val="0070C0"/>
                </a:solidFill>
              </a:rPr>
              <a:t> = -90</a:t>
            </a:r>
            <a:r>
              <a:rPr lang="en-GB" dirty="0">
                <a:solidFill>
                  <a:srgbClr val="0070C0"/>
                </a:solidFill>
              </a:rPr>
              <a:t/>
            </a:r>
            <a:br>
              <a:rPr lang="en-GB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d = </a:t>
            </a:r>
            <a:r>
              <a:rPr lang="en-US" dirty="0" smtClean="0">
                <a:solidFill>
                  <a:srgbClr val="0070C0"/>
                </a:solidFill>
              </a:rPr>
              <a:t>-1.1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7183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/>
          <a:lstStyle/>
          <a:p>
            <a:r>
              <a:rPr lang="en-US" dirty="0" smtClean="0"/>
              <a:t>1, 3, 5, 7…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2000" y="274638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70C0"/>
                </a:solidFill>
              </a:rPr>
              <a:t>-6, -6.5, -7, -7.5…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/>
                  <a:buNone/>
                </a:pPr>
                <a:r>
                  <a:rPr lang="en-US" dirty="0" smtClean="0">
                    <a:solidFill>
                      <a:srgbClr val="0070C0"/>
                    </a:solidFill>
                  </a:rPr>
                  <a:t>a = -6</a:t>
                </a:r>
                <a:endParaRPr lang="en-GB" dirty="0" smtClean="0">
                  <a:solidFill>
                    <a:srgbClr val="0070C0"/>
                  </a:solidFill>
                </a:endParaRPr>
              </a:p>
              <a:p>
                <a:pPr marL="0" indent="0">
                  <a:buFont typeface="Arial"/>
                  <a:buNone/>
                </a:pPr>
                <a:r>
                  <a:rPr lang="en-US" dirty="0" smtClean="0">
                    <a:solidFill>
                      <a:srgbClr val="0070C0"/>
                    </a:solidFill>
                  </a:rPr>
                  <a:t>d = -0.5</a:t>
                </a:r>
                <a:endParaRPr lang="en-GB" dirty="0" smtClean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0070C0"/>
                    </a:solidFill>
                  </a:rPr>
                  <a:t>u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n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=</a:t>
                </a:r>
              </a:p>
              <a:p>
                <a:pPr marL="0" indent="0">
                  <a:buNone/>
                </a:pPr>
                <a:r>
                  <a:rPr lang="en-US" sz="36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6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600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sz="16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−0.5</m:t>
                    </m:r>
                    <m:d>
                      <m:dPr>
                        <m:ctrlPr>
                          <a:rPr lang="en-GB" sz="1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6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−0.5</m:t>
                    </m:r>
                    <m:r>
                      <a:rPr lang="en-GB" sz="16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6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−5.5</m:t>
                    </m:r>
                  </m:oMath>
                </a14:m>
                <a:endParaRPr lang="en-GB" sz="3600" dirty="0" smtClean="0">
                  <a:solidFill>
                    <a:srgbClr val="0070C0"/>
                  </a:solidFill>
                </a:endParaRPr>
              </a:p>
              <a:p>
                <a:pPr marL="0" indent="0">
                  <a:buFont typeface="Arial"/>
                  <a:buNone/>
                </a:pPr>
                <a:r>
                  <a:rPr lang="en-US" dirty="0" smtClean="0">
                    <a:solidFill>
                      <a:srgbClr val="0070C0"/>
                    </a:solidFill>
                  </a:rPr>
                  <a:t>u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10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=  -10.5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  <a:blipFill rotWithShape="0">
                <a:blip r:embed="rId2"/>
                <a:stretch>
                  <a:fillRect l="-3333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796362"/>
                <a:ext cx="45720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a = 1</a:t>
                </a:r>
                <a:endParaRPr lang="en-GB" dirty="0"/>
              </a:p>
              <a:p>
                <a:pPr marL="0" indent="0">
                  <a:buNone/>
                </a:pPr>
                <a:r>
                  <a:rPr lang="en-US" dirty="0"/>
                  <a:t>d = </a:t>
                </a:r>
                <a:r>
                  <a:rPr lang="en-US" dirty="0" smtClean="0"/>
                  <a:t>2</a:t>
                </a:r>
                <a:endParaRPr lang="en-GB" dirty="0"/>
              </a:p>
              <a:p>
                <a:pPr marL="0" indent="0">
                  <a:buNone/>
                </a:pPr>
                <a:r>
                  <a:rPr lang="en-US" dirty="0"/>
                  <a:t>u</a:t>
                </a:r>
                <a:r>
                  <a:rPr lang="en-US" baseline="-25000" dirty="0"/>
                  <a:t>n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600" dirty="0" smtClean="0"/>
                  <a:t> =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dirty="0"/>
              </a:p>
              <a:p>
                <a:pPr marL="0" indent="0">
                  <a:buNone/>
                </a:pPr>
                <a:r>
                  <a:rPr lang="en-US" dirty="0"/>
                  <a:t>u</a:t>
                </a:r>
                <a:r>
                  <a:rPr lang="en-US" baseline="-25000" dirty="0"/>
                  <a:t>10</a:t>
                </a:r>
                <a:r>
                  <a:rPr lang="en-US" dirty="0"/>
                  <a:t> = </a:t>
                </a:r>
                <a:r>
                  <a:rPr lang="en-US" dirty="0" smtClean="0"/>
                  <a:t>19 </a:t>
                </a:r>
                <a:endParaRPr lang="en-US" dirty="0"/>
              </a:p>
            </p:txBody>
          </p:sp>
        </mc:Choice>
        <mc:Fallback xmlns="">
          <p:sp>
            <p:nvSpPr>
              <p:cNvPr id="10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796362"/>
                <a:ext cx="4572000" cy="4525963"/>
              </a:xfrm>
              <a:blipFill rotWithShape="0">
                <a:blip r:embed="rId3"/>
                <a:stretch>
                  <a:fillRect l="-3333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9546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>
                <a:solidFill>
                  <a:srgbClr val="0070C0"/>
                </a:solidFill>
              </a:rPr>
              <a:t>u</a:t>
            </a:r>
            <a:r>
              <a:rPr lang="en-US" baseline="-25000" dirty="0" smtClean="0">
                <a:solidFill>
                  <a:srgbClr val="0070C0"/>
                </a:solidFill>
              </a:rPr>
              <a:t>n</a:t>
            </a:r>
            <a:r>
              <a:rPr lang="en-US" dirty="0" smtClean="0">
                <a:solidFill>
                  <a:srgbClr val="0070C0"/>
                </a:solidFill>
              </a:rPr>
              <a:t> = </a:t>
            </a:r>
            <a:endParaRPr lang="en-GB" dirty="0" smtClean="0">
              <a:solidFill>
                <a:srgbClr val="0070C0"/>
              </a:solidFill>
            </a:endParaRPr>
          </a:p>
          <a:p>
            <a:pPr marL="0" indent="0">
              <a:buFont typeface="Arial"/>
              <a:buNone/>
            </a:pPr>
            <a:r>
              <a:rPr lang="en-US" dirty="0" smtClean="0">
                <a:solidFill>
                  <a:srgbClr val="0070C0"/>
                </a:solidFill>
              </a:rPr>
              <a:t>u</a:t>
            </a:r>
            <a:r>
              <a:rPr lang="en-US" baseline="-25000" dirty="0" smtClean="0">
                <a:solidFill>
                  <a:srgbClr val="0070C0"/>
                </a:solidFill>
              </a:rPr>
              <a:t>100</a:t>
            </a:r>
            <a:r>
              <a:rPr lang="en-US" dirty="0" smtClean="0">
                <a:solidFill>
                  <a:srgbClr val="0070C0"/>
                </a:solidFill>
              </a:rPr>
              <a:t> = 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u</a:t>
            </a:r>
            <a:r>
              <a:rPr lang="en-US" baseline="-25000" dirty="0" smtClean="0"/>
              <a:t>n</a:t>
            </a:r>
            <a:r>
              <a:rPr lang="en-US" dirty="0" smtClean="0"/>
              <a:t> </a:t>
            </a:r>
            <a:r>
              <a:rPr lang="en-US" dirty="0"/>
              <a:t>= </a:t>
            </a:r>
            <a:endParaRPr lang="en-GB" dirty="0"/>
          </a:p>
          <a:p>
            <a:pPr marL="0" indent="0">
              <a:buNone/>
            </a:pPr>
            <a:r>
              <a:rPr lang="en-US" dirty="0" smtClean="0"/>
              <a:t>u</a:t>
            </a:r>
            <a:r>
              <a:rPr lang="en-US" baseline="-25000" dirty="0" smtClean="0"/>
              <a:t>7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</a:t>
            </a:r>
            <a:r>
              <a:rPr lang="en-US" baseline="-25000" dirty="0"/>
              <a:t>1</a:t>
            </a:r>
            <a:r>
              <a:rPr lang="en-US" dirty="0"/>
              <a:t> = 6</a:t>
            </a:r>
            <a:r>
              <a:rPr lang="en-GB" dirty="0"/>
              <a:t/>
            </a:r>
            <a:br>
              <a:rPr lang="en-GB" dirty="0"/>
            </a:br>
            <a:r>
              <a:rPr lang="en-US" dirty="0"/>
              <a:t>d = -3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70C0"/>
                </a:solidFill>
              </a:rPr>
              <a:t>u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 = 5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d = 0.25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2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5534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 smtClean="0">
                    <a:solidFill>
                      <a:srgbClr val="0070C0"/>
                    </a:solidFill>
                  </a:rPr>
                  <a:t>u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n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=</a:t>
                </a:r>
              </a:p>
              <a:p>
                <a:pPr marL="0" indent="0">
                  <a:buNone/>
                </a:pPr>
                <a:r>
                  <a:rPr lang="en-US" sz="36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2000" dirty="0">
                    <a:solidFill>
                      <a:srgbClr val="0070C0"/>
                    </a:solidFill>
                  </a:rPr>
                  <a:t> </a:t>
                </a:r>
                <a:endParaRPr lang="en-GB" sz="2000" dirty="0" smtClean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GB" sz="2000" dirty="0" smtClean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GB" sz="20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4.75</m:t>
                    </m:r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0.25</m:t>
                    </m:r>
                    <m:d>
                      <m:dPr>
                        <m:ctrlP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4.5+0.25</m:t>
                    </m:r>
                    <m:r>
                      <a:rPr lang="en-GB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4800" dirty="0" smtClean="0">
                  <a:solidFill>
                    <a:srgbClr val="0070C0"/>
                  </a:solidFill>
                </a:endParaRPr>
              </a:p>
              <a:p>
                <a:pPr marL="0" indent="0">
                  <a:buFont typeface="Arial"/>
                  <a:buNone/>
                </a:pPr>
                <a:r>
                  <a:rPr lang="en-US" dirty="0" smtClean="0">
                    <a:solidFill>
                      <a:srgbClr val="0070C0"/>
                    </a:solidFill>
                  </a:rPr>
                  <a:t>u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100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=  29.5</a:t>
                </a: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65608"/>
                <a:ext cx="4572000" cy="4525963"/>
              </a:xfrm>
              <a:prstGeom prst="rect">
                <a:avLst/>
              </a:prstGeom>
              <a:blipFill rotWithShape="0">
                <a:blip r:embed="rId2"/>
                <a:stretch>
                  <a:fillRect l="-3333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779279"/>
                <a:ext cx="45720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u</a:t>
                </a:r>
                <a:r>
                  <a:rPr lang="en-US" baseline="-25000" dirty="0"/>
                  <a:t>n</a:t>
                </a:r>
                <a:r>
                  <a:rPr lang="en-US" dirty="0"/>
                  <a:t> =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600" dirty="0"/>
                  <a:t> = </a:t>
                </a:r>
                <a14:m>
                  <m:oMath xmlns:m="http://schemas.openxmlformats.org/officeDocument/2006/math">
                    <m:r>
                      <a:rPr lang="en-GB" sz="160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−3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=9−3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800" dirty="0"/>
              </a:p>
              <a:p>
                <a:pPr marL="0" indent="0">
                  <a:buNone/>
                </a:pPr>
                <a:r>
                  <a:rPr lang="en-US" dirty="0"/>
                  <a:t>u</a:t>
                </a:r>
                <a:r>
                  <a:rPr lang="en-US" baseline="-25000" dirty="0"/>
                  <a:t>7</a:t>
                </a:r>
                <a:r>
                  <a:rPr lang="en-US" dirty="0"/>
                  <a:t> = -12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779279"/>
                <a:ext cx="4572000" cy="4525963"/>
              </a:xfrm>
              <a:blipFill rotWithShape="0">
                <a:blip r:embed="rId3"/>
                <a:stretch>
                  <a:fillRect l="-3333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</a:t>
            </a:r>
            <a:r>
              <a:rPr lang="en-US" baseline="-25000" dirty="0"/>
              <a:t>1</a:t>
            </a:r>
            <a:r>
              <a:rPr lang="en-US" dirty="0"/>
              <a:t> = 6</a:t>
            </a:r>
            <a:r>
              <a:rPr lang="en-GB" dirty="0"/>
              <a:t/>
            </a:r>
            <a:br>
              <a:rPr lang="en-GB" dirty="0"/>
            </a:br>
            <a:r>
              <a:rPr lang="en-US" dirty="0"/>
              <a:t>d = -3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70C0"/>
                </a:solidFill>
              </a:rPr>
              <a:t>u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 = 5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d = 0.25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2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2762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d = 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a = 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u</a:t>
            </a:r>
            <a:r>
              <a:rPr lang="en-US" baseline="-25000" dirty="0" smtClean="0">
                <a:solidFill>
                  <a:srgbClr val="0070C0"/>
                </a:solidFill>
              </a:rPr>
              <a:t>12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 = 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a = 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u</a:t>
            </a:r>
            <a:r>
              <a:rPr lang="en-US" baseline="-25000" dirty="0"/>
              <a:t>9</a:t>
            </a:r>
            <a:r>
              <a:rPr lang="en-US" dirty="0"/>
              <a:t> = 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</a:t>
            </a:r>
            <a:r>
              <a:rPr lang="en-US" baseline="-25000" dirty="0"/>
              <a:t>2</a:t>
            </a:r>
            <a:r>
              <a:rPr lang="en-US" dirty="0"/>
              <a:t> = 7</a:t>
            </a:r>
            <a:r>
              <a:rPr lang="en-GB" dirty="0"/>
              <a:t/>
            </a:r>
            <a:br>
              <a:rPr lang="en-GB" dirty="0"/>
            </a:br>
            <a:r>
              <a:rPr lang="en-US" dirty="0"/>
              <a:t>u</a:t>
            </a:r>
            <a:r>
              <a:rPr lang="en-US" baseline="-25000" dirty="0"/>
              <a:t>4</a:t>
            </a:r>
            <a:r>
              <a:rPr lang="en-US" dirty="0"/>
              <a:t> = 15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baseline="-25000" dirty="0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 = </a:t>
            </a:r>
            <a:r>
              <a:rPr lang="en-US" dirty="0" smtClean="0">
                <a:solidFill>
                  <a:srgbClr val="0070C0"/>
                </a:solidFill>
              </a:rPr>
              <a:t>-1</a:t>
            </a:r>
            <a:r>
              <a:rPr lang="en-GB" dirty="0">
                <a:solidFill>
                  <a:srgbClr val="0070C0"/>
                </a:solidFill>
              </a:rPr>
              <a:t/>
            </a:r>
            <a:br>
              <a:rPr lang="en-GB" dirty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u</a:t>
            </a:r>
            <a:r>
              <a:rPr lang="en-US" baseline="-25000" dirty="0" smtClean="0">
                <a:solidFill>
                  <a:srgbClr val="0070C0"/>
                </a:solidFill>
              </a:rPr>
              <a:t>6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15</a:t>
            </a:r>
            <a:endParaRPr lang="en-GB" dirty="0">
              <a:solidFill>
                <a:srgbClr val="0070C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334372" y="5703521"/>
            <a:ext cx="75926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439308" y="5704055"/>
            <a:ext cx="75926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58049" y="5703521"/>
            <a:ext cx="75926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9436" y="5703521"/>
            <a:ext cx="759268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3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3842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242060" y="5703521"/>
            <a:ext cx="759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3</a:t>
            </a:r>
            <a:endParaRPr lang="en-GB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2465737" y="5683489"/>
            <a:ext cx="759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11</a:t>
            </a:r>
            <a:endParaRPr lang="en-GB" sz="36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d = </a:t>
            </a:r>
            <a:r>
              <a:rPr lang="en-US" dirty="0" smtClean="0">
                <a:solidFill>
                  <a:srgbClr val="0070C0"/>
                </a:solidFill>
              </a:rPr>
              <a:t>4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a = </a:t>
            </a:r>
            <a:r>
              <a:rPr lang="en-US" dirty="0" smtClean="0">
                <a:solidFill>
                  <a:srgbClr val="0070C0"/>
                </a:solidFill>
              </a:rPr>
              <a:t>-5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u</a:t>
            </a:r>
            <a:r>
              <a:rPr lang="en-US" baseline="-25000" dirty="0" smtClean="0">
                <a:solidFill>
                  <a:srgbClr val="0070C0"/>
                </a:solidFill>
              </a:rPr>
              <a:t>12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</a:t>
            </a:r>
            <a:r>
              <a:rPr lang="en-US" dirty="0" smtClean="0">
                <a:solidFill>
                  <a:srgbClr val="0070C0"/>
                </a:solidFill>
              </a:rPr>
              <a:t>39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 = 4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a = 3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u</a:t>
            </a:r>
            <a:r>
              <a:rPr lang="en-US" baseline="-25000" dirty="0"/>
              <a:t>9</a:t>
            </a:r>
            <a:r>
              <a:rPr lang="en-US" dirty="0"/>
              <a:t> = 35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</a:t>
            </a:r>
            <a:r>
              <a:rPr lang="en-US" baseline="-25000" dirty="0"/>
              <a:t>2</a:t>
            </a:r>
            <a:r>
              <a:rPr lang="en-US" dirty="0"/>
              <a:t> = 7</a:t>
            </a:r>
            <a:r>
              <a:rPr lang="en-GB" dirty="0"/>
              <a:t/>
            </a:r>
            <a:br>
              <a:rPr lang="en-GB" dirty="0"/>
            </a:br>
            <a:r>
              <a:rPr lang="en-US" dirty="0"/>
              <a:t>u</a:t>
            </a:r>
            <a:r>
              <a:rPr lang="en-US" baseline="-25000" dirty="0"/>
              <a:t>4</a:t>
            </a:r>
            <a:r>
              <a:rPr lang="en-US" dirty="0"/>
              <a:t> = 15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baseline="-25000" dirty="0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 = </a:t>
            </a:r>
            <a:r>
              <a:rPr lang="en-US" dirty="0" smtClean="0">
                <a:solidFill>
                  <a:srgbClr val="0070C0"/>
                </a:solidFill>
              </a:rPr>
              <a:t>-1</a:t>
            </a:r>
            <a:r>
              <a:rPr lang="en-GB" dirty="0">
                <a:solidFill>
                  <a:srgbClr val="0070C0"/>
                </a:solidFill>
              </a:rPr>
              <a:t/>
            </a:r>
            <a:br>
              <a:rPr lang="en-GB" dirty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u</a:t>
            </a:r>
            <a:r>
              <a:rPr lang="en-US" baseline="-25000" dirty="0" smtClean="0">
                <a:solidFill>
                  <a:srgbClr val="0070C0"/>
                </a:solidFill>
              </a:rPr>
              <a:t>6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15</a:t>
            </a:r>
            <a:endParaRPr lang="en-GB" dirty="0">
              <a:solidFill>
                <a:srgbClr val="0070C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334372" y="5703521"/>
            <a:ext cx="75926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439308" y="5704055"/>
            <a:ext cx="75926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58049" y="5703521"/>
            <a:ext cx="75926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9436" y="5703521"/>
            <a:ext cx="759268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3348" y="4874628"/>
            <a:ext cx="759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7</a:t>
            </a:r>
            <a:endParaRPr lang="en-GB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3570673" y="4874628"/>
            <a:ext cx="759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15</a:t>
            </a:r>
            <a:endParaRPr lang="en-GB" sz="36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5612107" y="5705942"/>
            <a:ext cx="54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349387" y="5706798"/>
            <a:ext cx="54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045048" y="5707120"/>
            <a:ext cx="54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876494" y="5705086"/>
            <a:ext cx="54000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737448" y="5707120"/>
            <a:ext cx="54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433109" y="5707442"/>
            <a:ext cx="54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525714" y="5027028"/>
            <a:ext cx="759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70C0"/>
                </a:solidFill>
              </a:rPr>
              <a:t>-1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277448" y="5027028"/>
            <a:ext cx="759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70C0"/>
                </a:solidFill>
              </a:rPr>
              <a:t>15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39753" y="5707442"/>
            <a:ext cx="759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70C0"/>
                </a:solidFill>
              </a:rPr>
              <a:t>3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38707" y="5707442"/>
            <a:ext cx="759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70C0"/>
                </a:solidFill>
              </a:rPr>
              <a:t>7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631075" y="5707442"/>
            <a:ext cx="759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70C0"/>
                </a:solidFill>
              </a:rPr>
              <a:t>11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81531" y="5707442"/>
            <a:ext cx="759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70C0"/>
                </a:solidFill>
              </a:rPr>
              <a:t>-5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3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2810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1765608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d = 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a = 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u</a:t>
            </a:r>
            <a:r>
              <a:rPr lang="en-US" baseline="-25000" dirty="0" smtClean="0">
                <a:solidFill>
                  <a:srgbClr val="0070C0"/>
                </a:solidFill>
              </a:rPr>
              <a:t>12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9279"/>
            <a:ext cx="4572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dirty="0" smtClean="0"/>
              <a:t>=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d </a:t>
            </a:r>
            <a:r>
              <a:rPr lang="en-US" dirty="0" smtClean="0"/>
              <a:t>=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u</a:t>
            </a:r>
            <a:r>
              <a:rPr lang="en-US" baseline="-25000" dirty="0"/>
              <a:t>10</a:t>
            </a:r>
            <a:r>
              <a:rPr lang="en-US" dirty="0"/>
              <a:t> </a:t>
            </a:r>
            <a:r>
              <a:rPr lang="en-US" dirty="0" smtClean="0"/>
              <a:t>=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50125"/>
            <a:ext cx="0" cy="6168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48571" y="6123111"/>
            <a:ext cx="36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112062" y="6122577"/>
            <a:ext cx="36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603006" y="6122577"/>
            <a:ext cx="36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57784" y="6122577"/>
            <a:ext cx="36000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187656" y="6123111"/>
            <a:ext cx="36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766924" y="6122577"/>
            <a:ext cx="36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293266" y="6122577"/>
            <a:ext cx="3600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842518" y="6122043"/>
            <a:ext cx="360000" cy="53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-7</a:t>
            </a:r>
            <a:r>
              <a:rPr lang="en-GB" dirty="0"/>
              <a:t/>
            </a:r>
            <a:br>
              <a:rPr lang="en-GB" dirty="0"/>
            </a:br>
            <a:r>
              <a:rPr lang="en-US" dirty="0" smtClean="0"/>
              <a:t>u</a:t>
            </a:r>
            <a:r>
              <a:rPr lang="en-US" baseline="-25000" dirty="0" smtClean="0"/>
              <a:t>8</a:t>
            </a:r>
            <a:r>
              <a:rPr lang="en-US" dirty="0" smtClean="0"/>
              <a:t>= -27</a:t>
            </a:r>
            <a:endParaRPr lang="en-GB" dirty="0"/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4572000" y="290015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70C0"/>
                </a:solidFill>
              </a:rPr>
              <a:t>u</a:t>
            </a:r>
            <a:r>
              <a:rPr lang="en-US" baseline="-25000" dirty="0" smtClean="0">
                <a:solidFill>
                  <a:srgbClr val="0070C0"/>
                </a:solidFill>
              </a:rPr>
              <a:t>3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</a:t>
            </a:r>
            <a:r>
              <a:rPr lang="en-US" dirty="0" smtClean="0">
                <a:solidFill>
                  <a:srgbClr val="0070C0"/>
                </a:solidFill>
              </a:rPr>
              <a:t>-7</a:t>
            </a:r>
            <a:r>
              <a:rPr lang="en-GB" dirty="0">
                <a:solidFill>
                  <a:srgbClr val="0070C0"/>
                </a:solidFill>
              </a:rPr>
              <a:t/>
            </a:r>
            <a:br>
              <a:rPr lang="en-GB" dirty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u</a:t>
            </a:r>
            <a:r>
              <a:rPr lang="en-US" baseline="-25000" dirty="0" smtClean="0">
                <a:solidFill>
                  <a:srgbClr val="0070C0"/>
                </a:solidFill>
              </a:rPr>
              <a:t>10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</a:t>
            </a:r>
            <a:r>
              <a:rPr lang="en-US" dirty="0" smtClean="0">
                <a:solidFill>
                  <a:srgbClr val="0070C0"/>
                </a:solidFill>
              </a:rPr>
              <a:t>-6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0" y="6318913"/>
            <a:ext cx="955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4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9620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3599</TotalTime>
  <Words>718</Words>
  <Application>Microsoft Office PowerPoint</Application>
  <PresentationFormat>On-screen Show (4:3)</PresentationFormat>
  <Paragraphs>315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Cambria Math</vt:lpstr>
      <vt:lpstr>Office Theme</vt:lpstr>
      <vt:lpstr>Arithmetic Progression Intro Questions (Sequence and Series)</vt:lpstr>
      <vt:lpstr>Arithmetic Progression Intro Questions (Sequence and Series)</vt:lpstr>
      <vt:lpstr>1, 3, 5, 7…</vt:lpstr>
      <vt:lpstr>1, 3, 5, 7…</vt:lpstr>
      <vt:lpstr>u1 = 6 d = -3</vt:lpstr>
      <vt:lpstr>u1 = 6 d = -3</vt:lpstr>
      <vt:lpstr>u2 = 7 u4 = 15</vt:lpstr>
      <vt:lpstr>u2 = 7 u4 = 15</vt:lpstr>
      <vt:lpstr>u3 = -7 u8= -27</vt:lpstr>
      <vt:lpstr>u3 = -7 u8= -27</vt:lpstr>
      <vt:lpstr>u1 = 5 d = -2</vt:lpstr>
      <vt:lpstr>u1 = 5 d = -2</vt:lpstr>
      <vt:lpstr>3, 8, 13, 18…</vt:lpstr>
      <vt:lpstr>3, 8, 13, 18…</vt:lpstr>
      <vt:lpstr>7, 11, 15, 19…</vt:lpstr>
      <vt:lpstr>7, 11, 15, 19…</vt:lpstr>
      <vt:lpstr>10, 7, 4…</vt:lpstr>
      <vt:lpstr>10, 7, 4…</vt:lpstr>
      <vt:lpstr>u3 = -5 u7 = -21</vt:lpstr>
      <vt:lpstr>u3 = -5 u7 = -21</vt:lpstr>
      <vt:lpstr>u12 = -5 u20 = -13</vt:lpstr>
      <vt:lpstr>u12 = -5 u20 = -13</vt:lpstr>
      <vt:lpstr>u10 = 44 d = 4</vt:lpstr>
      <vt:lpstr>u10 = 44 d = 4</vt:lpstr>
      <vt:lpstr>S10 = 135 a = 9</vt:lpstr>
      <vt:lpstr>S10 = 135 a = 9</vt:lpstr>
      <vt:lpstr>u3 = 6 u13 = 41</vt:lpstr>
      <vt:lpstr>u3 = 6 u13 = 41</vt:lpstr>
      <vt:lpstr>S10 = -90 d = -4</vt:lpstr>
      <vt:lpstr>S10 = -90 d = -4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Arithmetic Progression Intro Questions</dc:title>
  <dc:creator>Mr &amp; Mrs Colman</dc:creator>
  <cp:lastModifiedBy>Graham Colman</cp:lastModifiedBy>
  <cp:revision>38</cp:revision>
  <cp:lastPrinted>2015-03-02T17:47:24Z</cp:lastPrinted>
  <dcterms:created xsi:type="dcterms:W3CDTF">2013-11-14T09:07:09Z</dcterms:created>
  <dcterms:modified xsi:type="dcterms:W3CDTF">2017-03-06T12:03:01Z</dcterms:modified>
</cp:coreProperties>
</file>