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 saveSubsetFonts="1">
  <p:sldMasterIdLst>
    <p:sldMasterId id="2147483672" r:id="rId4"/>
  </p:sldMasterIdLst>
  <p:sldIdLst>
    <p:sldId id="256" r:id="rId5"/>
    <p:sldId id="258" r:id="rId6"/>
    <p:sldId id="259" r:id="rId7"/>
    <p:sldId id="261" r:id="rId8"/>
    <p:sldId id="262" r:id="rId9"/>
    <p:sldId id="263" r:id="rId10"/>
    <p:sldId id="264" r:id="rId11"/>
  </p:sldIdLst>
  <p:sldSz cx="6858000" cy="9906000" type="A4"/>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4D4"/>
    <a:srgbClr val="DBDECA"/>
    <a:srgbClr val="D2D5C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4145D-5039-48FB-B7D6-44B14054E331}" v="2" dt="2025-01-13T16:47:36.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9" d="100"/>
          <a:sy n="69" d="100"/>
        </p:scale>
        <p:origin x="157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600BEA-4A2D-42D1-B2F7-E937AAD5E5DC}"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2275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00BEA-4A2D-42D1-B2F7-E937AAD5E5DC}"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40257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00BEA-4A2D-42D1-B2F7-E937AAD5E5DC}"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198941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600BEA-4A2D-42D1-B2F7-E937AAD5E5DC}"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83496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00BEA-4A2D-42D1-B2F7-E937AAD5E5DC}"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1406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600BEA-4A2D-42D1-B2F7-E937AAD5E5DC}"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355097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00BEA-4A2D-42D1-B2F7-E937AAD5E5DC}" type="datetimeFigureOut">
              <a:rPr lang="en-GB" smtClean="0"/>
              <a:t>16/01/2025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384238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600BEA-4A2D-42D1-B2F7-E937AAD5E5DC}" type="datetimeFigureOut">
              <a:rPr lang="en-GB" smtClean="0"/>
              <a:t>16/01/2025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423336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00BEA-4A2D-42D1-B2F7-E937AAD5E5DC}" type="datetimeFigureOut">
              <a:rPr lang="en-GB" smtClean="0"/>
              <a:t>16/01/2025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129021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600BEA-4A2D-42D1-B2F7-E937AAD5E5DC}"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376552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600BEA-4A2D-42D1-B2F7-E937AAD5E5DC}"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86D164-7A09-4FA8-A78C-3E0E96DCD9DF}" type="slidenum">
              <a:rPr lang="en-GB" smtClean="0"/>
              <a:t>‹#›</a:t>
            </a:fld>
            <a:endParaRPr lang="en-GB"/>
          </a:p>
        </p:txBody>
      </p:sp>
    </p:spTree>
    <p:extLst>
      <p:ext uri="{BB962C8B-B14F-4D97-AF65-F5344CB8AC3E}">
        <p14:creationId xmlns:p14="http://schemas.microsoft.com/office/powerpoint/2010/main" val="91300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600BEA-4A2D-42D1-B2F7-E937AAD5E5DC}" type="datetimeFigureOut">
              <a:rPr lang="en-GB" smtClean="0"/>
              <a:t>16/01/2025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D86D164-7A09-4FA8-A78C-3E0E96DCD9DF}" type="slidenum">
              <a:rPr lang="en-GB" smtClean="0"/>
              <a:t>‹#›</a:t>
            </a:fld>
            <a:endParaRPr lang="en-GB"/>
          </a:p>
        </p:txBody>
      </p:sp>
    </p:spTree>
    <p:extLst>
      <p:ext uri="{BB962C8B-B14F-4D97-AF65-F5344CB8AC3E}">
        <p14:creationId xmlns:p14="http://schemas.microsoft.com/office/powerpoint/2010/main" val="2247621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142BB3-44FE-73FE-BC58-91104CD281BC}"/>
              </a:ext>
            </a:extLst>
          </p:cNvPr>
          <p:cNvCxnSpPr/>
          <p:nvPr/>
        </p:nvCxnSpPr>
        <p:spPr>
          <a:xfrm>
            <a:off x="546409" y="32976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3CA195-0C5E-6120-BCFB-82E971E8DBF3}"/>
              </a:ext>
            </a:extLst>
          </p:cNvPr>
          <p:cNvCxnSpPr/>
          <p:nvPr/>
        </p:nvCxnSpPr>
        <p:spPr>
          <a:xfrm>
            <a:off x="570570" y="6598800"/>
            <a:ext cx="5765181"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Beaver">
            <a:extLst>
              <a:ext uri="{FF2B5EF4-FFF2-40B4-BE49-F238E27FC236}">
                <a16:creationId xmlns:a16="http://schemas.microsoft.com/office/drawing/2014/main" id="{B2E15102-D959-40D7-38B1-1914FAD1D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50" y="111986"/>
            <a:ext cx="5503128" cy="30955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E66F334-76CD-1497-762D-5057277B657F}"/>
              </a:ext>
            </a:extLst>
          </p:cNvPr>
          <p:cNvPicPr>
            <a:picLocks noChangeAspect="1"/>
          </p:cNvPicPr>
          <p:nvPr/>
        </p:nvPicPr>
        <p:blipFill>
          <a:blip r:embed="rId3"/>
          <a:stretch>
            <a:fillRect/>
          </a:stretch>
        </p:blipFill>
        <p:spPr>
          <a:xfrm>
            <a:off x="1955679" y="3400445"/>
            <a:ext cx="2994962" cy="3095510"/>
          </a:xfrm>
          <a:prstGeom prst="rect">
            <a:avLst/>
          </a:prstGeom>
        </p:spPr>
      </p:pic>
      <p:pic>
        <p:nvPicPr>
          <p:cNvPr id="1028" name="Picture 4" descr="Fox cubs: when to see them, what they're called and what they sound like -  Countryfile.com">
            <a:extLst>
              <a:ext uri="{FF2B5EF4-FFF2-40B4-BE49-F238E27FC236}">
                <a16:creationId xmlns:a16="http://schemas.microsoft.com/office/drawing/2014/main" id="{DAE61A53-DA7B-110F-DFA4-3B75FFA48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881" y="6688905"/>
            <a:ext cx="4661210" cy="309236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81C3B0FF-D308-09F7-4530-D465C78064A2}"/>
              </a:ext>
            </a:extLst>
          </p:cNvPr>
          <p:cNvSpPr/>
          <p:nvPr/>
        </p:nvSpPr>
        <p:spPr>
          <a:xfrm>
            <a:off x="63189" y="929149"/>
            <a:ext cx="1014761" cy="10593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rPr>
              <a:t>d</a:t>
            </a:r>
          </a:p>
        </p:txBody>
      </p:sp>
      <p:sp>
        <p:nvSpPr>
          <p:cNvPr id="10" name="Oval 9">
            <a:extLst>
              <a:ext uri="{FF2B5EF4-FFF2-40B4-BE49-F238E27FC236}">
                <a16:creationId xmlns:a16="http://schemas.microsoft.com/office/drawing/2014/main" id="{6F2C300A-9ADF-8A89-C83E-AD4BAB7CB68F}"/>
              </a:ext>
            </a:extLst>
          </p:cNvPr>
          <p:cNvSpPr/>
          <p:nvPr/>
        </p:nvSpPr>
        <p:spPr>
          <a:xfrm>
            <a:off x="200721" y="4230349"/>
            <a:ext cx="1014761" cy="10593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rPr>
              <a:t>o</a:t>
            </a:r>
          </a:p>
        </p:txBody>
      </p:sp>
      <p:sp>
        <p:nvSpPr>
          <p:cNvPr id="11" name="Oval 10">
            <a:extLst>
              <a:ext uri="{FF2B5EF4-FFF2-40B4-BE49-F238E27FC236}">
                <a16:creationId xmlns:a16="http://schemas.microsoft.com/office/drawing/2014/main" id="{6880CB54-2259-E64E-A71E-F42955886768}"/>
              </a:ext>
            </a:extLst>
          </p:cNvPr>
          <p:cNvSpPr/>
          <p:nvPr/>
        </p:nvSpPr>
        <p:spPr>
          <a:xfrm>
            <a:off x="63189" y="7718147"/>
            <a:ext cx="1014761" cy="10593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rPr>
              <a:t>n</a:t>
            </a:r>
          </a:p>
        </p:txBody>
      </p:sp>
    </p:spTree>
    <p:extLst>
      <p:ext uri="{BB962C8B-B14F-4D97-AF65-F5344CB8AC3E}">
        <p14:creationId xmlns:p14="http://schemas.microsoft.com/office/powerpoint/2010/main" val="25460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ird on a branch&#10;&#10;Description automatically generated">
            <a:extLst>
              <a:ext uri="{FF2B5EF4-FFF2-40B4-BE49-F238E27FC236}">
                <a16:creationId xmlns:a16="http://schemas.microsoft.com/office/drawing/2014/main" id="{512F57BF-5FB4-1B95-CB45-3DCB15AE6CB1}"/>
              </a:ext>
            </a:extLst>
          </p:cNvPr>
          <p:cNvPicPr>
            <a:picLocks noChangeAspect="1"/>
          </p:cNvPicPr>
          <p:nvPr/>
        </p:nvPicPr>
        <p:blipFill rotWithShape="1">
          <a:blip r:embed="rId2">
            <a:extLst>
              <a:ext uri="{28A0092B-C50C-407E-A947-70E740481C1C}">
                <a14:useLocalDpi xmlns:a14="http://schemas.microsoft.com/office/drawing/2010/main" val="0"/>
              </a:ext>
            </a:extLst>
          </a:blip>
          <a:srcRect l="23252"/>
          <a:stretch/>
        </p:blipFill>
        <p:spPr>
          <a:xfrm>
            <a:off x="1328146" y="3400445"/>
            <a:ext cx="4201706" cy="3078960"/>
          </a:xfrm>
          <a:prstGeom prst="rect">
            <a:avLst/>
          </a:prstGeom>
        </p:spPr>
      </p:pic>
      <p:cxnSp>
        <p:nvCxnSpPr>
          <p:cNvPr id="5" name="Straight Connector 4">
            <a:extLst>
              <a:ext uri="{FF2B5EF4-FFF2-40B4-BE49-F238E27FC236}">
                <a16:creationId xmlns:a16="http://schemas.microsoft.com/office/drawing/2014/main" id="{26142BB3-44FE-73FE-BC58-91104CD281BC}"/>
              </a:ext>
            </a:extLst>
          </p:cNvPr>
          <p:cNvCxnSpPr/>
          <p:nvPr/>
        </p:nvCxnSpPr>
        <p:spPr>
          <a:xfrm>
            <a:off x="546409" y="32976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3CA195-0C5E-6120-BCFB-82E971E8DBF3}"/>
              </a:ext>
            </a:extLst>
          </p:cNvPr>
          <p:cNvCxnSpPr/>
          <p:nvPr/>
        </p:nvCxnSpPr>
        <p:spPr>
          <a:xfrm>
            <a:off x="570570" y="6598800"/>
            <a:ext cx="5765181"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0B5B9DF-7C17-2150-A32C-3CA2CAF61C7D}"/>
              </a:ext>
            </a:extLst>
          </p:cNvPr>
          <p:cNvPicPr>
            <a:picLocks noChangeAspect="1"/>
          </p:cNvPicPr>
          <p:nvPr/>
        </p:nvPicPr>
        <p:blipFill>
          <a:blip r:embed="rId3"/>
          <a:stretch>
            <a:fillRect/>
          </a:stretch>
        </p:blipFill>
        <p:spPr>
          <a:xfrm>
            <a:off x="1363425" y="99246"/>
            <a:ext cx="4131148" cy="3078961"/>
          </a:xfrm>
          <a:prstGeom prst="rect">
            <a:avLst/>
          </a:prstGeom>
        </p:spPr>
      </p:pic>
      <p:pic>
        <p:nvPicPr>
          <p:cNvPr id="2056" name="Picture 8" descr="10 Fascinating Facts About Caterpillars">
            <a:extLst>
              <a:ext uri="{FF2B5EF4-FFF2-40B4-BE49-F238E27FC236}">
                <a16:creationId xmlns:a16="http://schemas.microsoft.com/office/drawing/2014/main" id="{259EB6D6-F1DD-5568-34F6-B28737638E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3" r="7125"/>
          <a:stretch/>
        </p:blipFill>
        <p:spPr bwMode="auto">
          <a:xfrm>
            <a:off x="1363425" y="6718196"/>
            <a:ext cx="4192859" cy="3077737"/>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084F8631-F7FB-8F79-B9EB-7CA85E4B70E8}"/>
              </a:ext>
            </a:extLst>
          </p:cNvPr>
          <p:cNvSpPr/>
          <p:nvPr/>
        </p:nvSpPr>
        <p:spPr>
          <a:xfrm>
            <a:off x="200722" y="929150"/>
            <a:ext cx="1014761" cy="10593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rPr>
              <a:t>k</a:t>
            </a:r>
          </a:p>
        </p:txBody>
      </p:sp>
      <p:sp>
        <p:nvSpPr>
          <p:cNvPr id="11" name="Oval 10">
            <a:extLst>
              <a:ext uri="{FF2B5EF4-FFF2-40B4-BE49-F238E27FC236}">
                <a16:creationId xmlns:a16="http://schemas.microsoft.com/office/drawing/2014/main" id="{29D54444-A083-758B-8B8F-3444CE797285}"/>
              </a:ext>
            </a:extLst>
          </p:cNvPr>
          <p:cNvSpPr/>
          <p:nvPr/>
        </p:nvSpPr>
        <p:spPr>
          <a:xfrm>
            <a:off x="200721" y="4230349"/>
            <a:ext cx="1014761" cy="10593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rPr>
              <a:t>e</a:t>
            </a:r>
          </a:p>
        </p:txBody>
      </p:sp>
      <p:sp>
        <p:nvSpPr>
          <p:cNvPr id="12" name="Oval 11">
            <a:extLst>
              <a:ext uri="{FF2B5EF4-FFF2-40B4-BE49-F238E27FC236}">
                <a16:creationId xmlns:a16="http://schemas.microsoft.com/office/drawing/2014/main" id="{8EA3B629-B0AC-F3A8-D985-310B0863C595}"/>
              </a:ext>
            </a:extLst>
          </p:cNvPr>
          <p:cNvSpPr/>
          <p:nvPr/>
        </p:nvSpPr>
        <p:spPr>
          <a:xfrm>
            <a:off x="200721" y="7738202"/>
            <a:ext cx="1014761" cy="10593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rPr>
              <a:t>y</a:t>
            </a:r>
          </a:p>
        </p:txBody>
      </p:sp>
    </p:spTree>
    <p:extLst>
      <p:ext uri="{BB962C8B-B14F-4D97-AF65-F5344CB8AC3E}">
        <p14:creationId xmlns:p14="http://schemas.microsoft.com/office/powerpoint/2010/main" val="1739038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142BB3-44FE-73FE-BC58-91104CD281BC}"/>
              </a:ext>
            </a:extLst>
          </p:cNvPr>
          <p:cNvCxnSpPr/>
          <p:nvPr/>
        </p:nvCxnSpPr>
        <p:spPr>
          <a:xfrm>
            <a:off x="546409" y="19800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3CA195-0C5E-6120-BCFB-82E971E8DBF3}"/>
              </a:ext>
            </a:extLst>
          </p:cNvPr>
          <p:cNvCxnSpPr/>
          <p:nvPr/>
        </p:nvCxnSpPr>
        <p:spPr>
          <a:xfrm>
            <a:off x="570570" y="3960000"/>
            <a:ext cx="576518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DB50E9D-4A1E-ACFE-617F-D0A4E2215021}"/>
              </a:ext>
            </a:extLst>
          </p:cNvPr>
          <p:cNvSpPr txBox="1"/>
          <p:nvPr/>
        </p:nvSpPr>
        <p:spPr>
          <a:xfrm>
            <a:off x="-1" y="545838"/>
            <a:ext cx="6858000" cy="1384995"/>
          </a:xfrm>
          <a:prstGeom prst="rect">
            <a:avLst/>
          </a:prstGeom>
          <a:noFill/>
        </p:spPr>
        <p:txBody>
          <a:bodyPr wrap="square">
            <a:spAutoFit/>
          </a:bodyPr>
          <a:lstStyle/>
          <a:p>
            <a:pPr algn="ctr"/>
            <a:r>
              <a:rPr lang="en-GB" sz="2800" dirty="0">
                <a:solidFill>
                  <a:srgbClr val="000000"/>
                </a:solidFill>
                <a:effectLst/>
                <a:latin typeface="Calibri" panose="020F0502020204030204" pitchFamily="34" charset="0"/>
                <a:ea typeface="Calibri" panose="020F0502020204030204" pitchFamily="34" charset="0"/>
              </a:rPr>
              <a:t>These animals like areas with scattered trees such as woodlands, hedgerows, parks and gardens.</a:t>
            </a:r>
          </a:p>
        </p:txBody>
      </p:sp>
      <p:cxnSp>
        <p:nvCxnSpPr>
          <p:cNvPr id="4" name="Straight Connector 3">
            <a:extLst>
              <a:ext uri="{FF2B5EF4-FFF2-40B4-BE49-F238E27FC236}">
                <a16:creationId xmlns:a16="http://schemas.microsoft.com/office/drawing/2014/main" id="{B6E91BFF-950A-4C7B-0EF8-0BA66C698987}"/>
              </a:ext>
            </a:extLst>
          </p:cNvPr>
          <p:cNvCxnSpPr/>
          <p:nvPr/>
        </p:nvCxnSpPr>
        <p:spPr>
          <a:xfrm>
            <a:off x="420028" y="59400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53A8E8-89CF-7AA2-34CC-7155D5A1834E}"/>
              </a:ext>
            </a:extLst>
          </p:cNvPr>
          <p:cNvCxnSpPr/>
          <p:nvPr/>
        </p:nvCxnSpPr>
        <p:spPr>
          <a:xfrm>
            <a:off x="444189" y="7920000"/>
            <a:ext cx="576518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3682C-9E1F-53CA-6B7A-8E1BBE8C6169}"/>
              </a:ext>
            </a:extLst>
          </p:cNvPr>
          <p:cNvSpPr txBox="1"/>
          <p:nvPr/>
        </p:nvSpPr>
        <p:spPr>
          <a:xfrm>
            <a:off x="-1" y="2277503"/>
            <a:ext cx="6858000" cy="1384995"/>
          </a:xfrm>
          <a:prstGeom prst="rect">
            <a:avLst/>
          </a:prstGeom>
          <a:noFill/>
        </p:spPr>
        <p:txBody>
          <a:bodyPr wrap="square">
            <a:spAutoFit/>
          </a:bodyPr>
          <a:lstStyle/>
          <a:p>
            <a:pPr algn="ctr"/>
            <a:r>
              <a:rPr lang="en-GB" sz="2800" dirty="0">
                <a:solidFill>
                  <a:srgbClr val="000000"/>
                </a:solidFill>
                <a:effectLst/>
                <a:latin typeface="Calibri" panose="020F0502020204030204" pitchFamily="34" charset="0"/>
                <a:ea typeface="Calibri" panose="020F0502020204030204" pitchFamily="34" charset="0"/>
              </a:rPr>
              <a:t>These animals are found in the uplands of Scotland in moorlands and </a:t>
            </a:r>
            <a:r>
              <a:rPr lang="en-GB" sz="2800" dirty="0">
                <a:solidFill>
                  <a:srgbClr val="000000"/>
                </a:solidFill>
                <a:latin typeface="Calibri" panose="020F0502020204030204" pitchFamily="34" charset="0"/>
                <a:ea typeface="Calibri" panose="020F0502020204030204" pitchFamily="34" charset="0"/>
              </a:rPr>
              <a:t>h</a:t>
            </a:r>
            <a:r>
              <a:rPr lang="en-GB" sz="2800" dirty="0">
                <a:solidFill>
                  <a:srgbClr val="000000"/>
                </a:solidFill>
                <a:effectLst/>
                <a:latin typeface="Calibri" panose="020F0502020204030204" pitchFamily="34" charset="0"/>
                <a:ea typeface="Calibri" panose="020F0502020204030204" pitchFamily="34" charset="0"/>
              </a:rPr>
              <a:t>eathlands, which are wide open landscapes.</a:t>
            </a:r>
            <a:endParaRPr lang="en-GB" sz="2800" dirty="0"/>
          </a:p>
        </p:txBody>
      </p:sp>
      <p:sp>
        <p:nvSpPr>
          <p:cNvPr id="10" name="TextBox 9">
            <a:extLst>
              <a:ext uri="{FF2B5EF4-FFF2-40B4-BE49-F238E27FC236}">
                <a16:creationId xmlns:a16="http://schemas.microsoft.com/office/drawing/2014/main" id="{8AFA2EDF-4FE9-68B6-02C8-F28BB5B6D741}"/>
              </a:ext>
            </a:extLst>
          </p:cNvPr>
          <p:cNvSpPr txBox="1"/>
          <p:nvPr/>
        </p:nvSpPr>
        <p:spPr>
          <a:xfrm>
            <a:off x="24160" y="4363945"/>
            <a:ext cx="6858000" cy="1200329"/>
          </a:xfrm>
          <a:prstGeom prst="rect">
            <a:avLst/>
          </a:prstGeom>
          <a:noFill/>
        </p:spPr>
        <p:txBody>
          <a:bodyPr wrap="square">
            <a:spAutoFit/>
          </a:bodyPr>
          <a:lstStyle/>
          <a:p>
            <a:pPr algn="ctr"/>
            <a:r>
              <a:rPr lang="en-GB" sz="2400" dirty="0">
                <a:solidFill>
                  <a:srgbClr val="000000"/>
                </a:solidFill>
                <a:effectLst/>
                <a:latin typeface="Calibri" panose="020F0502020204030204" pitchFamily="34" charset="0"/>
                <a:ea typeface="Calibri" panose="020F0502020204030204" pitchFamily="34" charset="0"/>
              </a:rPr>
              <a:t>These animals live around the world in forests, grasslands, mountains, and deserts. They also adapt well to human environments such as farms and cities.</a:t>
            </a:r>
            <a:endParaRPr lang="en-GB" sz="2400" dirty="0"/>
          </a:p>
        </p:txBody>
      </p:sp>
      <p:sp>
        <p:nvSpPr>
          <p:cNvPr id="11" name="TextBox 10">
            <a:extLst>
              <a:ext uri="{FF2B5EF4-FFF2-40B4-BE49-F238E27FC236}">
                <a16:creationId xmlns:a16="http://schemas.microsoft.com/office/drawing/2014/main" id="{F0E33C7D-28AC-CBD7-8EA7-E399AEBA9079}"/>
              </a:ext>
            </a:extLst>
          </p:cNvPr>
          <p:cNvSpPr txBox="1"/>
          <p:nvPr/>
        </p:nvSpPr>
        <p:spPr>
          <a:xfrm>
            <a:off x="0" y="6339614"/>
            <a:ext cx="6858000" cy="1200329"/>
          </a:xfrm>
          <a:prstGeom prst="rect">
            <a:avLst/>
          </a:prstGeom>
          <a:noFill/>
        </p:spPr>
        <p:txBody>
          <a:bodyPr wrap="square">
            <a:spAutoFit/>
          </a:bodyPr>
          <a:lstStyle/>
          <a:p>
            <a:pPr algn="ctr"/>
            <a:r>
              <a:rPr lang="en-GB" sz="2400" dirty="0">
                <a:solidFill>
                  <a:srgbClr val="000000"/>
                </a:solidFill>
                <a:effectLst/>
                <a:latin typeface="Calibri" panose="020F0502020204030204" pitchFamily="34" charset="0"/>
                <a:ea typeface="Calibri" panose="020F0502020204030204" pitchFamily="34" charset="0"/>
              </a:rPr>
              <a:t>These animals hibernate and breed in puddles, ponds, lakes and canals, muddy burrows or at the bottom of ponds.</a:t>
            </a:r>
            <a:endParaRPr lang="en-GB" sz="2400" dirty="0"/>
          </a:p>
        </p:txBody>
      </p:sp>
      <p:sp>
        <p:nvSpPr>
          <p:cNvPr id="12" name="TextBox 11">
            <a:extLst>
              <a:ext uri="{FF2B5EF4-FFF2-40B4-BE49-F238E27FC236}">
                <a16:creationId xmlns:a16="http://schemas.microsoft.com/office/drawing/2014/main" id="{B94E61B8-C2ED-176E-9D8C-FF9F8C4B4F29}"/>
              </a:ext>
            </a:extLst>
          </p:cNvPr>
          <p:cNvSpPr txBox="1"/>
          <p:nvPr/>
        </p:nvSpPr>
        <p:spPr>
          <a:xfrm>
            <a:off x="0" y="8071279"/>
            <a:ext cx="6858000" cy="1569660"/>
          </a:xfrm>
          <a:prstGeom prst="rect">
            <a:avLst/>
          </a:prstGeom>
          <a:noFill/>
        </p:spPr>
        <p:txBody>
          <a:bodyPr wrap="square">
            <a:spAutoFit/>
          </a:bodyPr>
          <a:lstStyle/>
          <a:p>
            <a:pPr algn="ctr"/>
            <a:r>
              <a:rPr lang="en-GB" sz="2400" dirty="0">
                <a:solidFill>
                  <a:srgbClr val="000000"/>
                </a:solidFill>
                <a:effectLst/>
                <a:latin typeface="Calibri" panose="020F0502020204030204" pitchFamily="34" charset="0"/>
                <a:ea typeface="Calibri" panose="020F0502020204030204" pitchFamily="34" charset="0"/>
              </a:rPr>
              <a:t>These animals live in freshwater habitats like rivers and streams, and prefer areas surrounded by wetland plants, trees and woodland. Some of these animals live in local community centres and Scout huts.</a:t>
            </a:r>
            <a:endParaRPr lang="en-GB" sz="2400" dirty="0"/>
          </a:p>
        </p:txBody>
      </p:sp>
      <p:sp>
        <p:nvSpPr>
          <p:cNvPr id="13" name="Oval 12">
            <a:extLst>
              <a:ext uri="{FF2B5EF4-FFF2-40B4-BE49-F238E27FC236}">
                <a16:creationId xmlns:a16="http://schemas.microsoft.com/office/drawing/2014/main" id="{D3867746-E7CB-1542-BD06-C603A9D67C2A}"/>
              </a:ext>
            </a:extLst>
          </p:cNvPr>
          <p:cNvSpPr/>
          <p:nvPr/>
        </p:nvSpPr>
        <p:spPr>
          <a:xfrm>
            <a:off x="85697" y="69005"/>
            <a:ext cx="484873" cy="506186"/>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00FF"/>
                </a:solidFill>
              </a:rPr>
              <a:t>d</a:t>
            </a:r>
          </a:p>
        </p:txBody>
      </p:sp>
      <p:sp>
        <p:nvSpPr>
          <p:cNvPr id="14" name="Oval 13">
            <a:extLst>
              <a:ext uri="{FF2B5EF4-FFF2-40B4-BE49-F238E27FC236}">
                <a16:creationId xmlns:a16="http://schemas.microsoft.com/office/drawing/2014/main" id="{D1080A06-6A32-6AB2-0DC6-C4B71267B2CF}"/>
              </a:ext>
            </a:extLst>
          </p:cNvPr>
          <p:cNvSpPr/>
          <p:nvPr/>
        </p:nvSpPr>
        <p:spPr>
          <a:xfrm>
            <a:off x="85696" y="3233735"/>
            <a:ext cx="484873" cy="506186"/>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00FF"/>
                </a:solidFill>
              </a:rPr>
              <a:t>r</a:t>
            </a:r>
          </a:p>
        </p:txBody>
      </p:sp>
      <p:sp>
        <p:nvSpPr>
          <p:cNvPr id="15" name="Oval 14">
            <a:extLst>
              <a:ext uri="{FF2B5EF4-FFF2-40B4-BE49-F238E27FC236}">
                <a16:creationId xmlns:a16="http://schemas.microsoft.com/office/drawing/2014/main" id="{8B1E3E4B-59F7-4D2C-D21C-C92FCA7DA72E}"/>
              </a:ext>
            </a:extLst>
          </p:cNvPr>
          <p:cNvSpPr/>
          <p:nvPr/>
        </p:nvSpPr>
        <p:spPr>
          <a:xfrm>
            <a:off x="85695" y="5367629"/>
            <a:ext cx="484873" cy="506186"/>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00FF"/>
                </a:solidFill>
              </a:rPr>
              <a:t>a</a:t>
            </a:r>
          </a:p>
        </p:txBody>
      </p:sp>
      <p:sp>
        <p:nvSpPr>
          <p:cNvPr id="16" name="Oval 15">
            <a:extLst>
              <a:ext uri="{FF2B5EF4-FFF2-40B4-BE49-F238E27FC236}">
                <a16:creationId xmlns:a16="http://schemas.microsoft.com/office/drawing/2014/main" id="{3E642D9C-F6DF-D6F5-58E8-417FDB01E053}"/>
              </a:ext>
            </a:extLst>
          </p:cNvPr>
          <p:cNvSpPr/>
          <p:nvPr/>
        </p:nvSpPr>
        <p:spPr>
          <a:xfrm>
            <a:off x="84041" y="7286449"/>
            <a:ext cx="484873" cy="506186"/>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00FF"/>
                </a:solidFill>
              </a:rPr>
              <a:t>g</a:t>
            </a:r>
          </a:p>
        </p:txBody>
      </p:sp>
      <p:sp>
        <p:nvSpPr>
          <p:cNvPr id="17" name="Oval 16">
            <a:extLst>
              <a:ext uri="{FF2B5EF4-FFF2-40B4-BE49-F238E27FC236}">
                <a16:creationId xmlns:a16="http://schemas.microsoft.com/office/drawing/2014/main" id="{FB27B591-89DE-F756-1638-71FE6881541C}"/>
              </a:ext>
            </a:extLst>
          </p:cNvPr>
          <p:cNvSpPr/>
          <p:nvPr/>
        </p:nvSpPr>
        <p:spPr>
          <a:xfrm>
            <a:off x="84041" y="9302100"/>
            <a:ext cx="484873" cy="506186"/>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00FF"/>
                </a:solidFill>
              </a:rPr>
              <a:t>o</a:t>
            </a:r>
          </a:p>
        </p:txBody>
      </p:sp>
    </p:spTree>
    <p:extLst>
      <p:ext uri="{BB962C8B-B14F-4D97-AF65-F5344CB8AC3E}">
        <p14:creationId xmlns:p14="http://schemas.microsoft.com/office/powerpoint/2010/main" val="38107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142BB3-44FE-73FE-BC58-91104CD281BC}"/>
              </a:ext>
            </a:extLst>
          </p:cNvPr>
          <p:cNvCxnSpPr/>
          <p:nvPr/>
        </p:nvCxnSpPr>
        <p:spPr>
          <a:xfrm>
            <a:off x="546409" y="19800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3CA195-0C5E-6120-BCFB-82E971E8DBF3}"/>
              </a:ext>
            </a:extLst>
          </p:cNvPr>
          <p:cNvCxnSpPr/>
          <p:nvPr/>
        </p:nvCxnSpPr>
        <p:spPr>
          <a:xfrm>
            <a:off x="570570" y="3960000"/>
            <a:ext cx="576518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DB50E9D-4A1E-ACFE-617F-D0A4E2215021}"/>
              </a:ext>
            </a:extLst>
          </p:cNvPr>
          <p:cNvSpPr txBox="1"/>
          <p:nvPr/>
        </p:nvSpPr>
        <p:spPr>
          <a:xfrm>
            <a:off x="-1" y="542820"/>
            <a:ext cx="6858000" cy="954107"/>
          </a:xfrm>
          <a:prstGeom prst="rect">
            <a:avLst/>
          </a:prstGeom>
          <a:noFill/>
        </p:spPr>
        <p:txBody>
          <a:bodyPr wrap="square">
            <a:spAutoFit/>
          </a:bodyPr>
          <a:lstStyle/>
          <a:p>
            <a:pPr algn="ctr"/>
            <a:r>
              <a:rPr lang="en-GB" sz="2800" dirty="0">
                <a:solidFill>
                  <a:srgbClr val="000000"/>
                </a:solidFill>
                <a:effectLst/>
                <a:latin typeface="Calibri" panose="020F0502020204030204" pitchFamily="34" charset="0"/>
                <a:ea typeface="Calibri" panose="020F0502020204030204" pitchFamily="34" charset="0"/>
              </a:rPr>
              <a:t>These animals hunt rabbits. They also catch foxes and large birds. </a:t>
            </a:r>
          </a:p>
        </p:txBody>
      </p:sp>
      <p:cxnSp>
        <p:nvCxnSpPr>
          <p:cNvPr id="4" name="Straight Connector 3">
            <a:extLst>
              <a:ext uri="{FF2B5EF4-FFF2-40B4-BE49-F238E27FC236}">
                <a16:creationId xmlns:a16="http://schemas.microsoft.com/office/drawing/2014/main" id="{B6E91BFF-950A-4C7B-0EF8-0BA66C698987}"/>
              </a:ext>
            </a:extLst>
          </p:cNvPr>
          <p:cNvCxnSpPr/>
          <p:nvPr/>
        </p:nvCxnSpPr>
        <p:spPr>
          <a:xfrm>
            <a:off x="420028" y="59400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53A8E8-89CF-7AA2-34CC-7155D5A1834E}"/>
              </a:ext>
            </a:extLst>
          </p:cNvPr>
          <p:cNvCxnSpPr/>
          <p:nvPr/>
        </p:nvCxnSpPr>
        <p:spPr>
          <a:xfrm>
            <a:off x="444189" y="7920000"/>
            <a:ext cx="576518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3682C-9E1F-53CA-6B7A-8E1BBE8C6169}"/>
              </a:ext>
            </a:extLst>
          </p:cNvPr>
          <p:cNvSpPr txBox="1"/>
          <p:nvPr/>
        </p:nvSpPr>
        <p:spPr>
          <a:xfrm>
            <a:off x="-1" y="2495371"/>
            <a:ext cx="6858000" cy="954107"/>
          </a:xfrm>
          <a:prstGeom prst="rect">
            <a:avLst/>
          </a:prstGeom>
          <a:noFill/>
        </p:spPr>
        <p:txBody>
          <a:bodyPr wrap="square">
            <a:spAutoFit/>
          </a:bodyPr>
          <a:lstStyle/>
          <a:p>
            <a:pPr algn="ctr"/>
            <a:r>
              <a:rPr lang="en-GB" sz="2800" dirty="0">
                <a:solidFill>
                  <a:srgbClr val="000000"/>
                </a:solidFill>
                <a:effectLst/>
                <a:latin typeface="Calibri" panose="020F0502020204030204" pitchFamily="34" charset="0"/>
                <a:ea typeface="Calibri" panose="020F0502020204030204" pitchFamily="34" charset="0"/>
              </a:rPr>
              <a:t>These animals eat insects, caterpillars, seeds and nuts. </a:t>
            </a:r>
            <a:endParaRPr lang="en-GB" sz="2800" dirty="0"/>
          </a:p>
        </p:txBody>
      </p:sp>
      <p:sp>
        <p:nvSpPr>
          <p:cNvPr id="10" name="TextBox 9">
            <a:extLst>
              <a:ext uri="{FF2B5EF4-FFF2-40B4-BE49-F238E27FC236}">
                <a16:creationId xmlns:a16="http://schemas.microsoft.com/office/drawing/2014/main" id="{8AFA2EDF-4FE9-68B6-02C8-F28BB5B6D741}"/>
              </a:ext>
            </a:extLst>
          </p:cNvPr>
          <p:cNvSpPr txBox="1"/>
          <p:nvPr/>
        </p:nvSpPr>
        <p:spPr>
          <a:xfrm>
            <a:off x="24160" y="4260502"/>
            <a:ext cx="6858000" cy="1384995"/>
          </a:xfrm>
          <a:prstGeom prst="rect">
            <a:avLst/>
          </a:prstGeom>
          <a:noFill/>
        </p:spPr>
        <p:txBody>
          <a:bodyPr wrap="square">
            <a:spAutoFit/>
          </a:bodyPr>
          <a:lstStyle/>
          <a:p>
            <a:pPr algn="ctr"/>
            <a:r>
              <a:rPr lang="en-GB" sz="2800" dirty="0">
                <a:solidFill>
                  <a:srgbClr val="000000"/>
                </a:solidFill>
                <a:effectLst/>
                <a:latin typeface="Calibri" panose="020F0502020204030204" pitchFamily="34" charset="0"/>
                <a:ea typeface="Calibri" panose="020F0502020204030204" pitchFamily="34" charset="0"/>
              </a:rPr>
              <a:t>These animals eat fruits, berries and grasses as well as birds and small mammals like squirrels, rabbits and mice. </a:t>
            </a:r>
            <a:endParaRPr lang="en-GB" sz="2800" dirty="0"/>
          </a:p>
        </p:txBody>
      </p:sp>
      <p:sp>
        <p:nvSpPr>
          <p:cNvPr id="12" name="TextBox 11">
            <a:extLst>
              <a:ext uri="{FF2B5EF4-FFF2-40B4-BE49-F238E27FC236}">
                <a16:creationId xmlns:a16="http://schemas.microsoft.com/office/drawing/2014/main" id="{B94E61B8-C2ED-176E-9D8C-FF9F8C4B4F29}"/>
              </a:ext>
            </a:extLst>
          </p:cNvPr>
          <p:cNvSpPr txBox="1"/>
          <p:nvPr/>
        </p:nvSpPr>
        <p:spPr>
          <a:xfrm>
            <a:off x="0" y="8155414"/>
            <a:ext cx="6858000" cy="1384995"/>
          </a:xfrm>
          <a:prstGeom prst="rect">
            <a:avLst/>
          </a:prstGeom>
          <a:noFill/>
        </p:spPr>
        <p:txBody>
          <a:bodyPr wrap="square">
            <a:spAutoFit/>
          </a:bodyPr>
          <a:lstStyle/>
          <a:p>
            <a:pPr algn="ctr"/>
            <a:r>
              <a:rPr lang="en-GB" sz="2800" dirty="0">
                <a:solidFill>
                  <a:srgbClr val="000000"/>
                </a:solidFill>
                <a:effectLst/>
                <a:latin typeface="Calibri" panose="020F0502020204030204" pitchFamily="34" charset="0"/>
                <a:ea typeface="Calibri" panose="020F0502020204030204" pitchFamily="34" charset="0"/>
              </a:rPr>
              <a:t>These animals are herbivores. Their diet is made up of aquatic plants and grasses, as well as the bark, twigs and leaves of trees. </a:t>
            </a:r>
            <a:endParaRPr lang="en-GB" sz="2800" dirty="0"/>
          </a:p>
        </p:txBody>
      </p:sp>
      <p:sp>
        <p:nvSpPr>
          <p:cNvPr id="11" name="TextBox 10">
            <a:extLst>
              <a:ext uri="{FF2B5EF4-FFF2-40B4-BE49-F238E27FC236}">
                <a16:creationId xmlns:a16="http://schemas.microsoft.com/office/drawing/2014/main" id="{F0E33C7D-28AC-CBD7-8EA7-E399AEBA9079}"/>
              </a:ext>
            </a:extLst>
          </p:cNvPr>
          <p:cNvSpPr txBox="1"/>
          <p:nvPr/>
        </p:nvSpPr>
        <p:spPr>
          <a:xfrm>
            <a:off x="-1" y="6512510"/>
            <a:ext cx="6858000" cy="830997"/>
          </a:xfrm>
          <a:prstGeom prst="rect">
            <a:avLst/>
          </a:prstGeom>
          <a:noFill/>
        </p:spPr>
        <p:txBody>
          <a:bodyPr wrap="square">
            <a:spAutoFit/>
          </a:bodyPr>
          <a:lstStyle/>
          <a:p>
            <a:pPr algn="ctr"/>
            <a:r>
              <a:rPr lang="en-GB" sz="2400" dirty="0">
                <a:solidFill>
                  <a:srgbClr val="000000"/>
                </a:solidFill>
                <a:effectLst/>
                <a:latin typeface="Calibri" panose="020F0502020204030204" pitchFamily="34" charset="0"/>
                <a:ea typeface="Calibri" panose="020F0502020204030204" pitchFamily="34" charset="0"/>
              </a:rPr>
              <a:t>These animals catch their prey on their long sticky tongues.</a:t>
            </a:r>
            <a:endParaRPr lang="en-GB" sz="2400" dirty="0"/>
          </a:p>
        </p:txBody>
      </p:sp>
      <p:sp>
        <p:nvSpPr>
          <p:cNvPr id="21" name="Oval 20">
            <a:extLst>
              <a:ext uri="{FF2B5EF4-FFF2-40B4-BE49-F238E27FC236}">
                <a16:creationId xmlns:a16="http://schemas.microsoft.com/office/drawing/2014/main" id="{230DF50F-4B98-89E0-877D-D2D5D77BAA14}"/>
              </a:ext>
            </a:extLst>
          </p:cNvPr>
          <p:cNvSpPr/>
          <p:nvPr/>
        </p:nvSpPr>
        <p:spPr>
          <a:xfrm>
            <a:off x="85696" y="1376747"/>
            <a:ext cx="484873" cy="50618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a</a:t>
            </a:r>
          </a:p>
        </p:txBody>
      </p:sp>
      <p:sp>
        <p:nvSpPr>
          <p:cNvPr id="22" name="Oval 21">
            <a:extLst>
              <a:ext uri="{FF2B5EF4-FFF2-40B4-BE49-F238E27FC236}">
                <a16:creationId xmlns:a16="http://schemas.microsoft.com/office/drawing/2014/main" id="{565C2D8B-BDCD-0DAC-B2B8-134F65F8E473}"/>
              </a:ext>
            </a:extLst>
          </p:cNvPr>
          <p:cNvSpPr/>
          <p:nvPr/>
        </p:nvSpPr>
        <p:spPr>
          <a:xfrm>
            <a:off x="85695" y="3373448"/>
            <a:ext cx="484873" cy="50618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L</a:t>
            </a:r>
          </a:p>
        </p:txBody>
      </p:sp>
      <p:sp>
        <p:nvSpPr>
          <p:cNvPr id="23" name="Oval 22">
            <a:extLst>
              <a:ext uri="{FF2B5EF4-FFF2-40B4-BE49-F238E27FC236}">
                <a16:creationId xmlns:a16="http://schemas.microsoft.com/office/drawing/2014/main" id="{D22D5830-4BAE-8645-4B4E-7BABBF46A17B}"/>
              </a:ext>
            </a:extLst>
          </p:cNvPr>
          <p:cNvSpPr/>
          <p:nvPr/>
        </p:nvSpPr>
        <p:spPr>
          <a:xfrm>
            <a:off x="85694" y="5354103"/>
            <a:ext cx="484873" cy="50618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r</a:t>
            </a:r>
          </a:p>
        </p:txBody>
      </p:sp>
      <p:sp>
        <p:nvSpPr>
          <p:cNvPr id="24" name="Oval 23">
            <a:extLst>
              <a:ext uri="{FF2B5EF4-FFF2-40B4-BE49-F238E27FC236}">
                <a16:creationId xmlns:a16="http://schemas.microsoft.com/office/drawing/2014/main" id="{B55676EE-F982-DB45-BFA4-983465E2B985}"/>
              </a:ext>
            </a:extLst>
          </p:cNvPr>
          <p:cNvSpPr/>
          <p:nvPr/>
        </p:nvSpPr>
        <p:spPr>
          <a:xfrm>
            <a:off x="85693" y="7327238"/>
            <a:ext cx="484873" cy="50618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u</a:t>
            </a:r>
          </a:p>
        </p:txBody>
      </p:sp>
      <p:sp>
        <p:nvSpPr>
          <p:cNvPr id="25" name="Oval 24">
            <a:extLst>
              <a:ext uri="{FF2B5EF4-FFF2-40B4-BE49-F238E27FC236}">
                <a16:creationId xmlns:a16="http://schemas.microsoft.com/office/drawing/2014/main" id="{F378CFF2-8B46-6581-7D14-C8CB8D7C0BDC}"/>
              </a:ext>
            </a:extLst>
          </p:cNvPr>
          <p:cNvSpPr/>
          <p:nvPr/>
        </p:nvSpPr>
        <p:spPr>
          <a:xfrm>
            <a:off x="87547" y="9279268"/>
            <a:ext cx="484873" cy="50618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s</a:t>
            </a:r>
          </a:p>
        </p:txBody>
      </p:sp>
    </p:spTree>
    <p:extLst>
      <p:ext uri="{BB962C8B-B14F-4D97-AF65-F5344CB8AC3E}">
        <p14:creationId xmlns:p14="http://schemas.microsoft.com/office/powerpoint/2010/main" val="85851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142BB3-44FE-73FE-BC58-91104CD281BC}"/>
              </a:ext>
            </a:extLst>
          </p:cNvPr>
          <p:cNvCxnSpPr/>
          <p:nvPr/>
        </p:nvCxnSpPr>
        <p:spPr>
          <a:xfrm>
            <a:off x="546409" y="19800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3CA195-0C5E-6120-BCFB-82E971E8DBF3}"/>
              </a:ext>
            </a:extLst>
          </p:cNvPr>
          <p:cNvCxnSpPr/>
          <p:nvPr/>
        </p:nvCxnSpPr>
        <p:spPr>
          <a:xfrm>
            <a:off x="570570" y="3960000"/>
            <a:ext cx="576518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DB50E9D-4A1E-ACFE-617F-D0A4E2215021}"/>
              </a:ext>
            </a:extLst>
          </p:cNvPr>
          <p:cNvSpPr txBox="1"/>
          <p:nvPr/>
        </p:nvSpPr>
        <p:spPr>
          <a:xfrm>
            <a:off x="-1" y="361727"/>
            <a:ext cx="6858000" cy="1325620"/>
          </a:xfrm>
          <a:prstGeom prst="rect">
            <a:avLst/>
          </a:prstGeom>
          <a:noFill/>
        </p:spPr>
        <p:txBody>
          <a:bodyPr wrap="square" lIns="36000" tIns="46800" rIns="36000" bIns="46800">
            <a:spAutoFit/>
          </a:bodyPr>
          <a:lstStyle/>
          <a:p>
            <a:pPr algn="ctr"/>
            <a:r>
              <a:rPr lang="en-GB" sz="2000" dirty="0">
                <a:solidFill>
                  <a:srgbClr val="000000"/>
                </a:solidFill>
                <a:effectLst/>
                <a:latin typeface="Calibri" panose="020F0502020204030204" pitchFamily="34" charset="0"/>
                <a:ea typeface="Calibri" panose="020F0502020204030204" pitchFamily="34" charset="0"/>
              </a:rPr>
              <a:t>This animal eats apple</a:t>
            </a:r>
            <a:r>
              <a:rPr lang="en-GB" sz="2000" dirty="0">
                <a:solidFill>
                  <a:srgbClr val="000000"/>
                </a:solidFill>
                <a:latin typeface="Calibri" panose="020F0502020204030204" pitchFamily="34" charset="0"/>
                <a:ea typeface="Calibri" panose="020F0502020204030204" pitchFamily="34" charset="0"/>
              </a:rPr>
              <a:t>s, </a:t>
            </a:r>
            <a:r>
              <a:rPr lang="en-GB" sz="2000" dirty="0">
                <a:solidFill>
                  <a:srgbClr val="000000"/>
                </a:solidFill>
                <a:effectLst/>
                <a:latin typeface="Calibri" panose="020F0502020204030204" pitchFamily="34" charset="0"/>
                <a:ea typeface="Calibri" panose="020F0502020204030204" pitchFamily="34" charset="0"/>
              </a:rPr>
              <a:t>pears, plums, strawberries, oranges, chocolate cake, ice cream cones, pickle, Swiss cheese, salami, lollipops, cherry pie, sausage, cupcakes, watermelon, and a nice green leaf on Sunday. </a:t>
            </a:r>
          </a:p>
        </p:txBody>
      </p:sp>
      <p:sp>
        <p:nvSpPr>
          <p:cNvPr id="9" name="TextBox 8">
            <a:extLst>
              <a:ext uri="{FF2B5EF4-FFF2-40B4-BE49-F238E27FC236}">
                <a16:creationId xmlns:a16="http://schemas.microsoft.com/office/drawing/2014/main" id="{F2C3682C-9E1F-53CA-6B7A-8E1BBE8C6169}"/>
              </a:ext>
            </a:extLst>
          </p:cNvPr>
          <p:cNvSpPr txBox="1"/>
          <p:nvPr/>
        </p:nvSpPr>
        <p:spPr>
          <a:xfrm>
            <a:off x="0" y="2492828"/>
            <a:ext cx="6858000" cy="954107"/>
          </a:xfrm>
          <a:prstGeom prst="rect">
            <a:avLst/>
          </a:prstGeom>
          <a:noFill/>
        </p:spPr>
        <p:txBody>
          <a:bodyPr wrap="square">
            <a:spAutoFit/>
          </a:bodyPr>
          <a:lstStyle/>
          <a:p>
            <a:pPr algn="ctr"/>
            <a:r>
              <a:rPr lang="en-GB" sz="2800" dirty="0">
                <a:solidFill>
                  <a:srgbClr val="000000"/>
                </a:solidFill>
                <a:effectLst/>
                <a:latin typeface="Calibri" panose="020F0502020204030204" pitchFamily="34" charset="0"/>
                <a:ea typeface="Calibri" panose="020F0502020204030204" pitchFamily="34" charset="0"/>
              </a:rPr>
              <a:t>These animals lives on the undersides of leaves and among clumps of nettles.</a:t>
            </a:r>
            <a:endParaRPr lang="en-GB" sz="2800" dirty="0"/>
          </a:p>
        </p:txBody>
      </p:sp>
      <p:sp>
        <p:nvSpPr>
          <p:cNvPr id="2" name="Oval 1">
            <a:extLst>
              <a:ext uri="{FF2B5EF4-FFF2-40B4-BE49-F238E27FC236}">
                <a16:creationId xmlns:a16="http://schemas.microsoft.com/office/drawing/2014/main" id="{74D72062-CA74-9167-5659-D939E5AF568F}"/>
              </a:ext>
            </a:extLst>
          </p:cNvPr>
          <p:cNvSpPr/>
          <p:nvPr/>
        </p:nvSpPr>
        <p:spPr>
          <a:xfrm>
            <a:off x="85696" y="3233735"/>
            <a:ext cx="484873" cy="506186"/>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00FF"/>
                </a:solidFill>
              </a:rPr>
              <a:t>n</a:t>
            </a:r>
          </a:p>
        </p:txBody>
      </p:sp>
      <p:sp>
        <p:nvSpPr>
          <p:cNvPr id="7" name="Oval 6">
            <a:extLst>
              <a:ext uri="{FF2B5EF4-FFF2-40B4-BE49-F238E27FC236}">
                <a16:creationId xmlns:a16="http://schemas.microsoft.com/office/drawing/2014/main" id="{0A405237-E5BC-EC28-A837-CA8DD0E7CB4B}"/>
              </a:ext>
            </a:extLst>
          </p:cNvPr>
          <p:cNvSpPr/>
          <p:nvPr/>
        </p:nvSpPr>
        <p:spPr>
          <a:xfrm>
            <a:off x="85696" y="1376747"/>
            <a:ext cx="484873" cy="506186"/>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B050"/>
                </a:solidFill>
              </a:rPr>
              <a:t>w</a:t>
            </a:r>
          </a:p>
        </p:txBody>
      </p:sp>
    </p:spTree>
    <p:extLst>
      <p:ext uri="{BB962C8B-B14F-4D97-AF65-F5344CB8AC3E}">
        <p14:creationId xmlns:p14="http://schemas.microsoft.com/office/powerpoint/2010/main" val="53284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84F8631-F7FB-8F79-B9EB-7CA85E4B70E8}"/>
              </a:ext>
            </a:extLst>
          </p:cNvPr>
          <p:cNvSpPr/>
          <p:nvPr/>
        </p:nvSpPr>
        <p:spPr>
          <a:xfrm>
            <a:off x="200722" y="929150"/>
            <a:ext cx="1014761" cy="1059365"/>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g</a:t>
            </a:r>
          </a:p>
        </p:txBody>
      </p:sp>
      <p:sp>
        <p:nvSpPr>
          <p:cNvPr id="11" name="Oval 10">
            <a:extLst>
              <a:ext uri="{FF2B5EF4-FFF2-40B4-BE49-F238E27FC236}">
                <a16:creationId xmlns:a16="http://schemas.microsoft.com/office/drawing/2014/main" id="{29D54444-A083-758B-8B8F-3444CE797285}"/>
              </a:ext>
            </a:extLst>
          </p:cNvPr>
          <p:cNvSpPr/>
          <p:nvPr/>
        </p:nvSpPr>
        <p:spPr>
          <a:xfrm>
            <a:off x="200721" y="4230349"/>
            <a:ext cx="1014761" cy="1059365"/>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e</a:t>
            </a:r>
          </a:p>
        </p:txBody>
      </p:sp>
      <p:sp>
        <p:nvSpPr>
          <p:cNvPr id="12" name="Oval 11">
            <a:extLst>
              <a:ext uri="{FF2B5EF4-FFF2-40B4-BE49-F238E27FC236}">
                <a16:creationId xmlns:a16="http://schemas.microsoft.com/office/drawing/2014/main" id="{8EA3B629-B0AC-F3A8-D985-310B0863C595}"/>
              </a:ext>
            </a:extLst>
          </p:cNvPr>
          <p:cNvSpPr/>
          <p:nvPr/>
        </p:nvSpPr>
        <p:spPr>
          <a:xfrm>
            <a:off x="200721" y="7738202"/>
            <a:ext cx="1014761" cy="1059365"/>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r</a:t>
            </a:r>
          </a:p>
        </p:txBody>
      </p:sp>
      <p:grpSp>
        <p:nvGrpSpPr>
          <p:cNvPr id="4" name="Group 3">
            <a:extLst>
              <a:ext uri="{FF2B5EF4-FFF2-40B4-BE49-F238E27FC236}">
                <a16:creationId xmlns:a16="http://schemas.microsoft.com/office/drawing/2014/main" id="{3CF4B52D-80DC-C956-5841-39BBF6AB15D4}"/>
              </a:ext>
            </a:extLst>
          </p:cNvPr>
          <p:cNvGrpSpPr/>
          <p:nvPr/>
        </p:nvGrpSpPr>
        <p:grpSpPr>
          <a:xfrm>
            <a:off x="1781496" y="3625267"/>
            <a:ext cx="3356716" cy="2645867"/>
            <a:chOff x="1548967" y="3400445"/>
            <a:chExt cx="4036639" cy="3181803"/>
          </a:xfrm>
        </p:grpSpPr>
        <p:pic>
          <p:nvPicPr>
            <p:cNvPr id="6146" name="Picture 2" descr="Beaver footprints icon. Vector Illustration Stock Vector | Adobe Stock">
              <a:extLst>
                <a:ext uri="{FF2B5EF4-FFF2-40B4-BE49-F238E27FC236}">
                  <a16:creationId xmlns:a16="http://schemas.microsoft.com/office/drawing/2014/main" id="{83123952-6BDF-9CCE-D88C-F037D025FA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05" t="15013" r="27642" b="13767"/>
            <a:stretch/>
          </p:blipFill>
          <p:spPr bwMode="auto">
            <a:xfrm rot="21025307">
              <a:off x="1548967" y="3400445"/>
              <a:ext cx="1990443" cy="31818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eaver footprints icon. Vector Illustration Stock Vector | Adobe Stock">
              <a:extLst>
                <a:ext uri="{FF2B5EF4-FFF2-40B4-BE49-F238E27FC236}">
                  <a16:creationId xmlns:a16="http://schemas.microsoft.com/office/drawing/2014/main" id="{21AB352B-D44D-EC3D-54E9-A44CCC15C6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05" t="15013" r="27642" b="13767"/>
            <a:stretch/>
          </p:blipFill>
          <p:spPr bwMode="auto">
            <a:xfrm flipH="1">
              <a:off x="3595164" y="3400445"/>
              <a:ext cx="1990442" cy="318180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Connector 4">
            <a:extLst>
              <a:ext uri="{FF2B5EF4-FFF2-40B4-BE49-F238E27FC236}">
                <a16:creationId xmlns:a16="http://schemas.microsoft.com/office/drawing/2014/main" id="{26142BB3-44FE-73FE-BC58-91104CD281BC}"/>
              </a:ext>
            </a:extLst>
          </p:cNvPr>
          <p:cNvCxnSpPr/>
          <p:nvPr/>
        </p:nvCxnSpPr>
        <p:spPr>
          <a:xfrm>
            <a:off x="546409" y="32976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3CA195-0C5E-6120-BCFB-82E971E8DBF3}"/>
              </a:ext>
            </a:extLst>
          </p:cNvPr>
          <p:cNvCxnSpPr/>
          <p:nvPr/>
        </p:nvCxnSpPr>
        <p:spPr>
          <a:xfrm>
            <a:off x="570570" y="6598800"/>
            <a:ext cx="5765181"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8" name="Picture 4" descr="Pin page">
            <a:extLst>
              <a:ext uri="{FF2B5EF4-FFF2-40B4-BE49-F238E27FC236}">
                <a16:creationId xmlns:a16="http://schemas.microsoft.com/office/drawing/2014/main" id="{C97D74AD-A958-BBFE-79FB-A51C3040E1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61" t="18574" r="15884" b="11792"/>
          <a:stretch/>
        </p:blipFill>
        <p:spPr bwMode="auto">
          <a:xfrm>
            <a:off x="1237287" y="6891115"/>
            <a:ext cx="4491497" cy="26162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D140A4B-3198-AE36-1052-F735986ED075}"/>
              </a:ext>
            </a:extLst>
          </p:cNvPr>
          <p:cNvSpPr/>
          <p:nvPr/>
        </p:nvSpPr>
        <p:spPr>
          <a:xfrm>
            <a:off x="3077737" y="6969512"/>
            <a:ext cx="1706136" cy="446049"/>
          </a:xfrm>
          <a:prstGeom prst="rect">
            <a:avLst/>
          </a:prstGeom>
          <a:solidFill>
            <a:srgbClr val="D2D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55A2C78-17F8-2472-E3BE-09DD79B4750F}"/>
              </a:ext>
            </a:extLst>
          </p:cNvPr>
          <p:cNvSpPr/>
          <p:nvPr/>
        </p:nvSpPr>
        <p:spPr>
          <a:xfrm>
            <a:off x="1237287" y="6891115"/>
            <a:ext cx="1706136" cy="602503"/>
          </a:xfrm>
          <a:prstGeom prst="rect">
            <a:avLst/>
          </a:prstGeom>
          <a:solidFill>
            <a:srgbClr val="DB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F0EDEB7-D437-12F0-7F6C-A2F0FC4592E2}"/>
              </a:ext>
            </a:extLst>
          </p:cNvPr>
          <p:cNvSpPr/>
          <p:nvPr/>
        </p:nvSpPr>
        <p:spPr>
          <a:xfrm>
            <a:off x="1363425" y="9322789"/>
            <a:ext cx="869821" cy="184623"/>
          </a:xfrm>
          <a:prstGeom prst="rect">
            <a:avLst/>
          </a:prstGeom>
          <a:solidFill>
            <a:srgbClr val="DDE4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1EE29B7-B9B0-C868-BC97-35F3E733026C}"/>
              </a:ext>
            </a:extLst>
          </p:cNvPr>
          <p:cNvSpPr/>
          <p:nvPr/>
        </p:nvSpPr>
        <p:spPr>
          <a:xfrm rot="20668402">
            <a:off x="1554857" y="7067591"/>
            <a:ext cx="808398" cy="554588"/>
          </a:xfrm>
          <a:prstGeom prst="rect">
            <a:avLst/>
          </a:prstGeom>
          <a:solidFill>
            <a:srgbClr val="DBDE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C1555D62-D99C-FEC7-6E2A-59201D7DEAB6}"/>
              </a:ext>
            </a:extLst>
          </p:cNvPr>
          <p:cNvGrpSpPr/>
          <p:nvPr/>
        </p:nvGrpSpPr>
        <p:grpSpPr>
          <a:xfrm>
            <a:off x="1572905" y="398588"/>
            <a:ext cx="3644296" cy="2364544"/>
            <a:chOff x="2286604" y="492954"/>
            <a:chExt cx="4544333" cy="2718666"/>
          </a:xfrm>
        </p:grpSpPr>
        <p:pic>
          <p:nvPicPr>
            <p:cNvPr id="6150" name="Picture 6" descr="04.21.08–Athabascan Word of the Week–Golden Eagle | Raven's Ruff Stuff And  Other Things Native">
              <a:extLst>
                <a:ext uri="{FF2B5EF4-FFF2-40B4-BE49-F238E27FC236}">
                  <a16:creationId xmlns:a16="http://schemas.microsoft.com/office/drawing/2014/main" id="{B1F5AFB9-C190-4A7A-B2FE-FBF37D6977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1" t="5192" r="1271" b="11535"/>
            <a:stretch/>
          </p:blipFill>
          <p:spPr bwMode="auto">
            <a:xfrm rot="993643">
              <a:off x="2286604" y="595323"/>
              <a:ext cx="2392861" cy="26162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04.21.08–Athabascan Word of the Week–Golden Eagle | Raven's Ruff Stuff And  Other Things Native">
              <a:extLst>
                <a:ext uri="{FF2B5EF4-FFF2-40B4-BE49-F238E27FC236}">
                  <a16:creationId xmlns:a16="http://schemas.microsoft.com/office/drawing/2014/main" id="{CA7C350C-B23A-E164-DB90-934A116DE9A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1" t="5192" r="1271" b="11535"/>
            <a:stretch/>
          </p:blipFill>
          <p:spPr bwMode="auto">
            <a:xfrm rot="19938867" flipH="1">
              <a:off x="4670235" y="492954"/>
              <a:ext cx="2160702" cy="26162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702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6142BB3-44FE-73FE-BC58-91104CD281BC}"/>
              </a:ext>
            </a:extLst>
          </p:cNvPr>
          <p:cNvCxnSpPr/>
          <p:nvPr/>
        </p:nvCxnSpPr>
        <p:spPr>
          <a:xfrm>
            <a:off x="546409" y="3297600"/>
            <a:ext cx="5765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3CA195-0C5E-6120-BCFB-82E971E8DBF3}"/>
              </a:ext>
            </a:extLst>
          </p:cNvPr>
          <p:cNvCxnSpPr/>
          <p:nvPr/>
        </p:nvCxnSpPr>
        <p:spPr>
          <a:xfrm>
            <a:off x="570570" y="6598800"/>
            <a:ext cx="576518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84F8631-F7FB-8F79-B9EB-7CA85E4B70E8}"/>
              </a:ext>
            </a:extLst>
          </p:cNvPr>
          <p:cNvSpPr/>
          <p:nvPr/>
        </p:nvSpPr>
        <p:spPr>
          <a:xfrm>
            <a:off x="200722" y="929150"/>
            <a:ext cx="1014761" cy="1059365"/>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b</a:t>
            </a:r>
          </a:p>
        </p:txBody>
      </p:sp>
      <p:sp>
        <p:nvSpPr>
          <p:cNvPr id="11" name="Oval 10">
            <a:extLst>
              <a:ext uri="{FF2B5EF4-FFF2-40B4-BE49-F238E27FC236}">
                <a16:creationId xmlns:a16="http://schemas.microsoft.com/office/drawing/2014/main" id="{29D54444-A083-758B-8B8F-3444CE797285}"/>
              </a:ext>
            </a:extLst>
          </p:cNvPr>
          <p:cNvSpPr/>
          <p:nvPr/>
        </p:nvSpPr>
        <p:spPr>
          <a:xfrm>
            <a:off x="200721" y="4230349"/>
            <a:ext cx="1014761" cy="1059365"/>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i</a:t>
            </a:r>
          </a:p>
        </p:txBody>
      </p:sp>
      <p:sp>
        <p:nvSpPr>
          <p:cNvPr id="12" name="Oval 11">
            <a:extLst>
              <a:ext uri="{FF2B5EF4-FFF2-40B4-BE49-F238E27FC236}">
                <a16:creationId xmlns:a16="http://schemas.microsoft.com/office/drawing/2014/main" id="{8EA3B629-B0AC-F3A8-D985-310B0863C595}"/>
              </a:ext>
            </a:extLst>
          </p:cNvPr>
          <p:cNvSpPr/>
          <p:nvPr/>
        </p:nvSpPr>
        <p:spPr>
          <a:xfrm>
            <a:off x="200721" y="7738202"/>
            <a:ext cx="1014761" cy="1059365"/>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7030A0"/>
                </a:solidFill>
              </a:rPr>
              <a:t>L</a:t>
            </a:r>
          </a:p>
        </p:txBody>
      </p:sp>
      <p:pic>
        <p:nvPicPr>
          <p:cNvPr id="5122" name="Picture 2" descr="4,200+ Frog Feet Stock Photos, Pictures &amp; Royalty-Free Images - iStock |  Frog print, Tree frog, Octopus">
            <a:extLst>
              <a:ext uri="{FF2B5EF4-FFF2-40B4-BE49-F238E27FC236}">
                <a16:creationId xmlns:a16="http://schemas.microsoft.com/office/drawing/2014/main" id="{5DAC542E-0A4B-E8B6-DE3B-E2C0FC923A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18" b="21766"/>
          <a:stretch/>
        </p:blipFill>
        <p:spPr bwMode="auto">
          <a:xfrm>
            <a:off x="1401320" y="3408719"/>
            <a:ext cx="4055357" cy="30624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1CC684A-FEC4-B943-64E8-A2D59212CB6C}"/>
              </a:ext>
            </a:extLst>
          </p:cNvPr>
          <p:cNvPicPr>
            <a:picLocks noChangeAspect="1"/>
          </p:cNvPicPr>
          <p:nvPr/>
        </p:nvPicPr>
        <p:blipFill>
          <a:blip r:embed="rId3"/>
          <a:stretch>
            <a:fillRect/>
          </a:stretch>
        </p:blipFill>
        <p:spPr>
          <a:xfrm>
            <a:off x="1561201" y="97263"/>
            <a:ext cx="3797306" cy="3099476"/>
          </a:xfrm>
          <a:prstGeom prst="rect">
            <a:avLst/>
          </a:prstGeom>
        </p:spPr>
      </p:pic>
      <p:pic>
        <p:nvPicPr>
          <p:cNvPr id="7" name="Picture 6">
            <a:extLst>
              <a:ext uri="{FF2B5EF4-FFF2-40B4-BE49-F238E27FC236}">
                <a16:creationId xmlns:a16="http://schemas.microsoft.com/office/drawing/2014/main" id="{6A145416-9DD0-6FBE-557E-2E5EA316DF82}"/>
              </a:ext>
            </a:extLst>
          </p:cNvPr>
          <p:cNvPicPr>
            <a:picLocks noChangeAspect="1"/>
          </p:cNvPicPr>
          <p:nvPr/>
        </p:nvPicPr>
        <p:blipFill rotWithShape="1">
          <a:blip r:embed="rId4"/>
          <a:srcRect b="50000"/>
          <a:stretch/>
        </p:blipFill>
        <p:spPr>
          <a:xfrm>
            <a:off x="2048607" y="6718196"/>
            <a:ext cx="2822493" cy="3054133"/>
          </a:xfrm>
          <a:prstGeom prst="rect">
            <a:avLst/>
          </a:prstGeom>
        </p:spPr>
      </p:pic>
    </p:spTree>
    <p:extLst>
      <p:ext uri="{BB962C8B-B14F-4D97-AF65-F5344CB8AC3E}">
        <p14:creationId xmlns:p14="http://schemas.microsoft.com/office/powerpoint/2010/main" val="18760552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niqueSourceRef xmlns="e00e5f90-581a-4ca0-8345-2804dc01152a" xsi:nil="true"/>
    <CloudMigratorVersion xmlns="e00e5f90-581a-4ca0-8345-2804dc01152a" xsi:nil="true"/>
    <_activity xmlns="e00e5f90-581a-4ca0-8345-2804dc01152a" xsi:nil="true"/>
    <CloudMigratorOriginId xmlns="e00e5f90-581a-4ca0-8345-2804dc01152a" xsi:nil="true"/>
    <FileHash xmlns="e00e5f90-581a-4ca0-8345-2804dc0115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FB485B44C7784E8A5AF1B5F26A81CA" ma:contentTypeVersion="20" ma:contentTypeDescription="Create a new document." ma:contentTypeScope="" ma:versionID="4710abbbe5239e909ec83c70a58f1cdf">
  <xsd:schema xmlns:xsd="http://www.w3.org/2001/XMLSchema" xmlns:xs="http://www.w3.org/2001/XMLSchema" xmlns:p="http://schemas.microsoft.com/office/2006/metadata/properties" xmlns:ns3="e00e5f90-581a-4ca0-8345-2804dc01152a" xmlns:ns4="73038225-95a1-439f-ab2e-b8ace4b772d1" targetNamespace="http://schemas.microsoft.com/office/2006/metadata/properties" ma:root="true" ma:fieldsID="483d86ab49c9afcf19ca406f1022496f" ns3:_="" ns4:_="">
    <xsd:import namespace="e00e5f90-581a-4ca0-8345-2804dc01152a"/>
    <xsd:import namespace="73038225-95a1-439f-ab2e-b8ace4b772d1"/>
    <xsd:element name="properties">
      <xsd:complexType>
        <xsd:sequence>
          <xsd:element name="documentManagement">
            <xsd:complexType>
              <xsd:all>
                <xsd:element ref="ns3:MediaServiceMetadata" minOccurs="0"/>
                <xsd:element ref="ns3:MediaServiceFastMetadata" minOccurs="0"/>
                <xsd:element ref="ns3:CloudMigratorOriginId" minOccurs="0"/>
                <xsd:element ref="ns3:FileHash" minOccurs="0"/>
                <xsd:element ref="ns3:CloudMigratorVersion" minOccurs="0"/>
                <xsd:element ref="ns3:UniqueSourceRef" minOccurs="0"/>
                <xsd:element ref="ns3:MediaServiceObjectDetectorVersion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0e5f90-581a-4ca0-8345-2804dc0115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loudMigratorOriginId" ma:index="10" nillable="true" ma:displayName="CloudMigratorOriginId" ma:description="" ma:internalName="CloudMigratorOriginId">
      <xsd:simpleType>
        <xsd:restriction base="dms:Note">
          <xsd:maxLength value="255"/>
        </xsd:restriction>
      </xsd:simpleType>
    </xsd:element>
    <xsd:element name="FileHash" ma:index="11" nillable="true" ma:displayName="FileHash" ma:description="" ma:internalName="FileHash">
      <xsd:simpleType>
        <xsd:restriction base="dms:Note">
          <xsd:maxLength value="255"/>
        </xsd:restriction>
      </xsd:simpleType>
    </xsd:element>
    <xsd:element name="CloudMigratorVersion" ma:index="12" nillable="true" ma:displayName="CloudMigratorVersion" ma:description="" ma:internalName="CloudMigratorVersion">
      <xsd:simpleType>
        <xsd:restriction base="dms:Note">
          <xsd:maxLength value="255"/>
        </xsd:restriction>
      </xsd:simpleType>
    </xsd:element>
    <xsd:element name="UniqueSourceRef" ma:index="13" nillable="true" ma:displayName="UniqueSourceRef" ma:description="" ma:internalName="UniqueSourceRef">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SystemTags" ma:index="27"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038225-95a1-439f-ab2e-b8ace4b772d1"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AEC7D8-BFD3-44D9-82CF-75AC4101A571}">
  <ds:schemaRefs>
    <ds:schemaRef ds:uri="http://schemas.microsoft.com/office/2006/metadata/properties"/>
    <ds:schemaRef ds:uri="http://purl.org/dc/dcmitype/"/>
    <ds:schemaRef ds:uri="73038225-95a1-439f-ab2e-b8ace4b772d1"/>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e00e5f90-581a-4ca0-8345-2804dc01152a"/>
    <ds:schemaRef ds:uri="http://purl.org/dc/terms/"/>
  </ds:schemaRefs>
</ds:datastoreItem>
</file>

<file path=customXml/itemProps2.xml><?xml version="1.0" encoding="utf-8"?>
<ds:datastoreItem xmlns:ds="http://schemas.openxmlformats.org/officeDocument/2006/customXml" ds:itemID="{9FD9DAA2-ED15-4DE3-B0CE-708D413E93E1}">
  <ds:schemaRefs>
    <ds:schemaRef ds:uri="http://schemas.microsoft.com/sharepoint/v3/contenttype/forms"/>
  </ds:schemaRefs>
</ds:datastoreItem>
</file>

<file path=customXml/itemProps3.xml><?xml version="1.0" encoding="utf-8"?>
<ds:datastoreItem xmlns:ds="http://schemas.openxmlformats.org/officeDocument/2006/customXml" ds:itemID="{B4E9DDC9-E31D-491C-BC3C-2CA4DD97B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0e5f90-581a-4ca0-8345-2804dc01152a"/>
    <ds:schemaRef ds:uri="73038225-95a1-439f-ab2e-b8ace4b77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538</TotalTime>
  <Words>294</Words>
  <Application>Microsoft Office PowerPoint</Application>
  <PresentationFormat>A4 Paper (210x297 mm)</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Colman</dc:creator>
  <cp:lastModifiedBy>Graham Colman</cp:lastModifiedBy>
  <cp:revision>3</cp:revision>
  <cp:lastPrinted>2025-01-13T21:21:24Z</cp:lastPrinted>
  <dcterms:created xsi:type="dcterms:W3CDTF">2025-01-13T12:31:12Z</dcterms:created>
  <dcterms:modified xsi:type="dcterms:W3CDTF">2025-01-16T11:48:16Z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0x01010069FB485B44C7784E8A5AF1B5F26A81CA</vt:lpwstr>
  </property>
</Properties>
</file>