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6858000" cy="9906000" type="A4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530" y="3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18D9F-5625-435F-A41E-C3DBE6750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E9FA0E-2796-4170-B978-A9EDA97E4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64A4A-35D0-4BEA-A535-8505F2281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1AC19-B408-4E6D-801C-15A18BAF0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C9C8A-466B-4AF5-914A-0D831D90D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3958F-E3DA-4D26-AADA-78616679FA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0660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6AD66-52A4-4277-89A2-4314EEEC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68E858-3B23-4671-9F45-2248006D8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D04F1-23AC-4174-A8A3-6DE9B2CFF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BC534-D5C5-471F-8821-0C96BD85B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A7C01-9BA8-4B46-AEEC-BB2AA8E9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668A2-D33F-4063-A510-454FF72489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85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958E61-CD01-4CCB-ABB5-9A27DBECB5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50D69C-4E76-45CD-B130-311F5242D8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347D9-8E18-4DAF-B248-8820D0E4B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04FA5-9665-4753-B94F-E1712C25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8E969-86F4-488F-8C15-1DDCB2C4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AE348-8701-4C94-B56A-B66BBF993E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64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89DB4-F444-48B8-A627-D5A1E0224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BDFAB-ADF8-4E1D-B1B8-43B699D28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95072-0DE5-470F-B9D9-64E1E5B38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EC3EB-D293-425B-AD5F-EB5641C6A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D49F2-3FC1-4B15-8531-822F982AD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345E6-7586-4611-9C13-28392EA592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9710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47373-2A27-47AC-B451-542DF5E75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0C007-B004-489F-88C7-8904119D7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B78F6-B8D7-4C68-97FF-E4617BB19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D0553-6472-49C5-8864-F2589EF3E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4C375-EF24-43AB-AB02-EF04B446D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0EFFF-B6CC-48E7-9AE3-86712206AD5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616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7F22C-0C8D-4B2E-A8BE-48B7EAE38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C3747-4E2E-465A-95B1-5E90D273FC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DB91A1-1EB9-4830-B257-B75999A95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198B3-2911-4A0F-88B8-A7507554E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FDBEC8-4BE5-4436-B749-3644E49D6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6990F-90D5-4AA7-9215-119DD577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32C96-5349-4C1B-A3FA-DC17FB5CF48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990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94860-2338-462C-A81C-6CBFE6C8C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AD895-7CC9-4ED4-BFFD-BF93A089E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2DBFFD-64E0-4337-BDF6-A490130B1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84A5C3-DC38-4A06-816D-D060EC9078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CD22B-3ECF-4BD8-9C4A-0D53783273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4F61AB-D970-4786-9AB3-C654B6E56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729B7B-779B-467B-B6A3-DF01767E9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513E2B-FE3E-4300-9B4D-17F90A303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6C372-5133-4019-AE6C-3F6480C2375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854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3CDA-C136-4952-8528-3AFA8FA0A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7327B1-549A-4D83-B076-D35AB4786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2E5AE5-8E21-462C-8CD9-961A6E88C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24A00-F154-4CFF-8C69-1686B86B8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A2E29-4651-4F22-BD56-42D9BFD735A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030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47F0BF-6DE1-414F-A60F-A3514D0A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AFC7C6-7703-4784-AB21-B3E499332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4EAE4-EF0A-4253-805B-7E343FBC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3D88D-2B94-45A7-B720-E4763B446A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357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77E8-45CB-4CE8-8ACC-2252BF989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AB309-F322-48ED-9BAB-AB5A0F1B5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77EC6E-61E0-4452-81E0-0457DDF86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B13A6-0C96-49FF-AA27-ADF8B72DA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A24DC-8EDF-4AC1-BF40-CD5DE46B7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27AF7-DA73-4A04-9B37-94AD830A8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80A65-6BF7-4659-AFBA-1A2225E467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257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FF9F3-8CD3-4817-842D-7CC2D0147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01E859-B49F-4BF6-BD8D-0DD17F535C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2312A-D76D-4300-9771-DE901148C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37E36-4A40-4ABE-8305-A97431A99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FD1E55-DBD2-45D8-B220-70AE3D66C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A7F18-1803-4460-8D0D-ABF90568A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62BBB-264B-4F54-82A3-0A9289693C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037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1B08915-0F13-4480-B3FF-76D810963B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6A732B8-9908-4382-9D65-997534147C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DD8651E-FD00-4F72-A754-B23B285BCDC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1746A3-CD45-4AF7-A213-33F26BE851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DA8A95-DEEB-4F98-B4B2-AB3CC32054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8432A9-AC44-4770-99A2-8D42F9E8321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F091BC58-7CC3-4009-B488-5E8A51FC7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9543"/>
            <a:ext cx="6248400" cy="43164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9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Gravity in the Solar System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30C0BF20-5D20-406D-A27B-23CCD4C6E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53000"/>
            <a:ext cx="68580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These tins have been weighted according to what they would feel like on other planets.</a:t>
            </a:r>
          </a:p>
          <a:p>
            <a:pPr algn="ctr">
              <a:spcBef>
                <a:spcPct val="50000"/>
              </a:spcBef>
            </a:pPr>
            <a:endParaRPr lang="en-GB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GB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Which tin is which planet? </a:t>
            </a:r>
          </a:p>
          <a:p>
            <a:pPr algn="ctr">
              <a:spcBef>
                <a:spcPct val="50000"/>
              </a:spcBef>
            </a:pPr>
            <a:r>
              <a:rPr lang="en-GB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Which ones are the moon and the sun?</a:t>
            </a:r>
          </a:p>
          <a:p>
            <a:pPr algn="ctr">
              <a:spcBef>
                <a:spcPct val="50000"/>
              </a:spcBef>
            </a:pPr>
            <a:r>
              <a:rPr lang="en-GB" alt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Which one is a little heavier than Earth, which one is a little lighter than Earth and what planets could these be?</a:t>
            </a:r>
          </a:p>
          <a:p>
            <a:pPr algn="ctr">
              <a:spcBef>
                <a:spcPct val="50000"/>
              </a:spcBef>
            </a:pPr>
            <a:endParaRPr lang="en-GB" alt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GB" alt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Answers overleaf…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F091BC58-7CC3-4009-B488-5E8A51FC7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9543"/>
            <a:ext cx="6248400" cy="83099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Answers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C30F653-4F17-4D43-A623-EDF5BB777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157487"/>
              </p:ext>
            </p:extLst>
          </p:nvPr>
        </p:nvGraphicFramePr>
        <p:xfrm>
          <a:off x="132928" y="990540"/>
          <a:ext cx="6420270" cy="4970568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284054">
                  <a:extLst>
                    <a:ext uri="{9D8B030D-6E8A-4147-A177-3AD203B41FA5}">
                      <a16:colId xmlns:a16="http://schemas.microsoft.com/office/drawing/2014/main" val="173858099"/>
                    </a:ext>
                  </a:extLst>
                </a:gridCol>
                <a:gridCol w="1284054">
                  <a:extLst>
                    <a:ext uri="{9D8B030D-6E8A-4147-A177-3AD203B41FA5}">
                      <a16:colId xmlns:a16="http://schemas.microsoft.com/office/drawing/2014/main" val="2327690124"/>
                    </a:ext>
                  </a:extLst>
                </a:gridCol>
                <a:gridCol w="1284054">
                  <a:extLst>
                    <a:ext uri="{9D8B030D-6E8A-4147-A177-3AD203B41FA5}">
                      <a16:colId xmlns:a16="http://schemas.microsoft.com/office/drawing/2014/main" val="1241759573"/>
                    </a:ext>
                  </a:extLst>
                </a:gridCol>
                <a:gridCol w="1284054">
                  <a:extLst>
                    <a:ext uri="{9D8B030D-6E8A-4147-A177-3AD203B41FA5}">
                      <a16:colId xmlns:a16="http://schemas.microsoft.com/office/drawing/2014/main" val="3624112024"/>
                    </a:ext>
                  </a:extLst>
                </a:gridCol>
                <a:gridCol w="1284054">
                  <a:extLst>
                    <a:ext uri="{9D8B030D-6E8A-4147-A177-3AD203B41FA5}">
                      <a16:colId xmlns:a16="http://schemas.microsoft.com/office/drawing/2014/main" val="232168412"/>
                    </a:ext>
                  </a:extLst>
                </a:gridCol>
              </a:tblGrid>
              <a:tr h="565061"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Which tin?</a:t>
                      </a:r>
                      <a:endParaRPr lang="en-GB" sz="1800" b="1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Planet</a:t>
                      </a:r>
                      <a:endParaRPr lang="en-GB" sz="1800" b="1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Gravity</a:t>
                      </a:r>
                      <a:endParaRPr lang="en-GB" sz="1800" b="1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Relative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(Earth = 1)</a:t>
                      </a:r>
                      <a:endParaRPr lang="en-GB" sz="1800" b="1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Feels like</a:t>
                      </a:r>
                      <a:endParaRPr lang="en-GB" sz="1800" b="1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70268375"/>
                  </a:ext>
                </a:extLst>
              </a:tr>
              <a:tr h="3461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Jupiter 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23.12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2.359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990g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494869"/>
                  </a:ext>
                </a:extLst>
              </a:tr>
              <a:tr h="3461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B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Earth 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9.8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420g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65602087"/>
                  </a:ext>
                </a:extLst>
              </a:tr>
              <a:tr h="3461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Mars 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3.71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0.379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160g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033480"/>
                  </a:ext>
                </a:extLst>
              </a:tr>
              <a:tr h="3461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Mercury 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3.7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0.378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160g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778361"/>
                  </a:ext>
                </a:extLst>
              </a:tr>
              <a:tr h="3461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</a:t>
                      </a:r>
                      <a:endParaRPr lang="en-GB" sz="1800" b="1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Venus 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8.87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0.905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380g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58940444"/>
                  </a:ext>
                </a:extLst>
              </a:tr>
              <a:tr h="3461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</a:t>
                      </a:r>
                      <a:endParaRPr lang="en-GB" sz="1800" b="1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Saturn 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8.96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0.914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380g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66891038"/>
                  </a:ext>
                </a:extLst>
              </a:tr>
              <a:tr h="3461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</a:t>
                      </a:r>
                      <a:endParaRPr lang="en-GB" sz="1800" b="1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Uranus 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8.69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0.887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370g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30755437"/>
                  </a:ext>
                </a:extLst>
              </a:tr>
              <a:tr h="64509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The Moon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1.622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0.166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70g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073410"/>
                  </a:ext>
                </a:extLst>
              </a:tr>
              <a:tr h="3461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Pluto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0.6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0.061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30g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72216950"/>
                  </a:ext>
                </a:extLst>
              </a:tr>
              <a:tr h="3461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Neptune 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1.122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470g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66735"/>
                  </a:ext>
                </a:extLst>
              </a:tr>
              <a:tr h="64509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H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The Sun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274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27.959</a:t>
                      </a:r>
                      <a:endParaRPr lang="en-GB" sz="1800" b="0" i="0" u="none" strike="noStrike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11,740g</a:t>
                      </a:r>
                      <a:endParaRPr lang="en-GB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2946212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50A89E0E-2F6B-45EE-9ECB-9456143DB1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96303"/>
                <a:ext cx="6858000" cy="37856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What we think of as ‘weight’ (kg, g etc) is actually a measure of mass.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The weight of an object is the result of multiplying mass by acceleration due to gravity. 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n-GB" altLang="en-US" sz="200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Weight is measured in ‘Newtons’.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The gravitational pull of a planet, or other celestial body, is dependant on the mass of it and the distance from it.</a:t>
                </a:r>
              </a:p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The gravitational pulls of Saturn &amp; Uranus are similar to Venus because they have a similar mass. </a:t>
                </a:r>
              </a:p>
            </p:txBody>
          </p:sp>
        </mc:Choice>
        <mc:Fallback xmlns="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50A89E0E-2F6B-45EE-9ECB-9456143DB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96303"/>
                <a:ext cx="6858000" cy="3785652"/>
              </a:xfrm>
              <a:prstGeom prst="rect">
                <a:avLst/>
              </a:prstGeom>
              <a:blipFill>
                <a:blip r:embed="rId2"/>
                <a:stretch>
                  <a:fillRect l="-889" t="-805" b="-19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2175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F268BD-6DE4-44FA-AAAD-B1B2EFBE8E8A}"/>
              </a:ext>
            </a:extLst>
          </p:cNvPr>
          <p:cNvSpPr txBox="1"/>
          <p:nvPr/>
        </p:nvSpPr>
        <p:spPr>
          <a:xfrm>
            <a:off x="476672" y="488504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Pluto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3461BB-242D-4118-AF04-0546A32E43EE}"/>
              </a:ext>
            </a:extLst>
          </p:cNvPr>
          <p:cNvSpPr txBox="1"/>
          <p:nvPr/>
        </p:nvSpPr>
        <p:spPr>
          <a:xfrm>
            <a:off x="476672" y="2216696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Neptune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FCFEC4-B0C7-49DD-9E36-7364F78501D2}"/>
              </a:ext>
            </a:extLst>
          </p:cNvPr>
          <p:cNvSpPr txBox="1"/>
          <p:nvPr/>
        </p:nvSpPr>
        <p:spPr>
          <a:xfrm>
            <a:off x="476672" y="3944888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Sun</a:t>
            </a:r>
          </a:p>
        </p:txBody>
      </p:sp>
    </p:spTree>
    <p:extLst>
      <p:ext uri="{BB962C8B-B14F-4D97-AF65-F5344CB8AC3E}">
        <p14:creationId xmlns:p14="http://schemas.microsoft.com/office/powerpoint/2010/main" val="116228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F268BD-6DE4-44FA-AAAD-B1B2EFBE8E8A}"/>
              </a:ext>
            </a:extLst>
          </p:cNvPr>
          <p:cNvSpPr txBox="1"/>
          <p:nvPr/>
        </p:nvSpPr>
        <p:spPr>
          <a:xfrm>
            <a:off x="476672" y="488504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Jupiter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3461BB-242D-4118-AF04-0546A32E43EE}"/>
              </a:ext>
            </a:extLst>
          </p:cNvPr>
          <p:cNvSpPr txBox="1"/>
          <p:nvPr/>
        </p:nvSpPr>
        <p:spPr>
          <a:xfrm>
            <a:off x="476672" y="2216696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Earth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FCFEC4-B0C7-49DD-9E36-7364F78501D2}"/>
              </a:ext>
            </a:extLst>
          </p:cNvPr>
          <p:cNvSpPr txBox="1"/>
          <p:nvPr/>
        </p:nvSpPr>
        <p:spPr>
          <a:xfrm>
            <a:off x="476672" y="3944888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Mercury and Mars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9F9718-F3EA-47CB-949D-8A7B83D6A888}"/>
              </a:ext>
            </a:extLst>
          </p:cNvPr>
          <p:cNvSpPr txBox="1"/>
          <p:nvPr/>
        </p:nvSpPr>
        <p:spPr>
          <a:xfrm>
            <a:off x="476672" y="5673080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Venus, Saturn, Uranus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93C2AD-61B6-4D69-9371-21CB2E4E6A74}"/>
              </a:ext>
            </a:extLst>
          </p:cNvPr>
          <p:cNvSpPr txBox="1"/>
          <p:nvPr/>
        </p:nvSpPr>
        <p:spPr>
          <a:xfrm>
            <a:off x="476672" y="74012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Moon</a:t>
            </a:r>
          </a:p>
        </p:txBody>
      </p:sp>
    </p:spTree>
    <p:extLst>
      <p:ext uri="{BB962C8B-B14F-4D97-AF65-F5344CB8AC3E}">
        <p14:creationId xmlns:p14="http://schemas.microsoft.com/office/powerpoint/2010/main" val="72690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F268BD-6DE4-44FA-AAAD-B1B2EFBE8E8A}"/>
              </a:ext>
            </a:extLst>
          </p:cNvPr>
          <p:cNvSpPr txBox="1"/>
          <p:nvPr/>
        </p:nvSpPr>
        <p:spPr>
          <a:xfrm>
            <a:off x="476672" y="48850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Jupiter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4307CE-B77A-49E5-8495-B987466B41E1}"/>
              </a:ext>
            </a:extLst>
          </p:cNvPr>
          <p:cNvSpPr txBox="1"/>
          <p:nvPr/>
        </p:nvSpPr>
        <p:spPr>
          <a:xfrm>
            <a:off x="476672" y="1739642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Earth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1764E0-9FBF-44C7-873F-02D074955DD3}"/>
              </a:ext>
            </a:extLst>
          </p:cNvPr>
          <p:cNvSpPr txBox="1"/>
          <p:nvPr/>
        </p:nvSpPr>
        <p:spPr>
          <a:xfrm>
            <a:off x="3717032" y="488503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Mercury &amp; Mars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6EDA3D-33DC-4D2B-8D98-6A7C306ACCDB}"/>
              </a:ext>
            </a:extLst>
          </p:cNvPr>
          <p:cNvSpPr txBox="1"/>
          <p:nvPr/>
        </p:nvSpPr>
        <p:spPr>
          <a:xfrm>
            <a:off x="3717528" y="2216695"/>
            <a:ext cx="2448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Venus, Saturn, Uranus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79D8AF-C03D-484C-81C0-4C678F7A28F1}"/>
              </a:ext>
            </a:extLst>
          </p:cNvPr>
          <p:cNvSpPr txBox="1"/>
          <p:nvPr/>
        </p:nvSpPr>
        <p:spPr>
          <a:xfrm>
            <a:off x="486544" y="299078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Moon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32FD41-C3FE-4CF7-A981-ADD45B3EECC6}"/>
              </a:ext>
            </a:extLst>
          </p:cNvPr>
          <p:cNvSpPr txBox="1"/>
          <p:nvPr/>
        </p:nvSpPr>
        <p:spPr>
          <a:xfrm>
            <a:off x="486544" y="424191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Pluto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449E4F-C88A-4E16-AEC9-13B730D9BA5C}"/>
              </a:ext>
            </a:extLst>
          </p:cNvPr>
          <p:cNvSpPr txBox="1"/>
          <p:nvPr/>
        </p:nvSpPr>
        <p:spPr>
          <a:xfrm>
            <a:off x="486544" y="549305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Neptune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D1CC2D-0DD8-4116-B22F-50C4162AA5FC}"/>
              </a:ext>
            </a:extLst>
          </p:cNvPr>
          <p:cNvSpPr txBox="1"/>
          <p:nvPr/>
        </p:nvSpPr>
        <p:spPr>
          <a:xfrm>
            <a:off x="476176" y="674419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Sun</a:t>
            </a:r>
          </a:p>
        </p:txBody>
      </p:sp>
    </p:spTree>
    <p:extLst>
      <p:ext uri="{BB962C8B-B14F-4D97-AF65-F5344CB8AC3E}">
        <p14:creationId xmlns:p14="http://schemas.microsoft.com/office/powerpoint/2010/main" val="263630204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258</Words>
  <Application>Microsoft Office PowerPoint</Application>
  <PresentationFormat>A4 Paper (210x297 mm)</PresentationFormat>
  <Paragraphs>92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 Light</vt:lpstr>
      <vt:lpstr>Cambria Math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10</cp:revision>
  <cp:lastPrinted>2023-01-25T12:30:04Z</cp:lastPrinted>
  <dcterms:created xsi:type="dcterms:W3CDTF">2003-10-12T14:13:16Z</dcterms:created>
  <dcterms:modified xsi:type="dcterms:W3CDTF">2023-02-06T19:52:37Z</dcterms:modified>
</cp:coreProperties>
</file>