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90" d="100"/>
          <a:sy n="90" d="100"/>
        </p:scale>
        <p:origin x="1413" y="-15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6E2-511C-41F4-9922-1A47D2DBAAA9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650-27BF-42A1-B211-DC3D5ADC5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969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6E2-511C-41F4-9922-1A47D2DBAAA9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650-27BF-42A1-B211-DC3D5ADC5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56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6E2-511C-41F4-9922-1A47D2DBAAA9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650-27BF-42A1-B211-DC3D5ADC5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614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6E2-511C-41F4-9922-1A47D2DBAAA9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650-27BF-42A1-B211-DC3D5ADC5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920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6E2-511C-41F4-9922-1A47D2DBAAA9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650-27BF-42A1-B211-DC3D5ADC5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26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6E2-511C-41F4-9922-1A47D2DBAAA9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650-27BF-42A1-B211-DC3D5ADC5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32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6E2-511C-41F4-9922-1A47D2DBAAA9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650-27BF-42A1-B211-DC3D5ADC5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613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6E2-511C-41F4-9922-1A47D2DBAAA9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650-27BF-42A1-B211-DC3D5ADC5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585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6E2-511C-41F4-9922-1A47D2DBAAA9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650-27BF-42A1-B211-DC3D5ADC5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529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6E2-511C-41F4-9922-1A47D2DBAAA9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650-27BF-42A1-B211-DC3D5ADC5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51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6E2-511C-41F4-9922-1A47D2DBAAA9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650-27BF-42A1-B211-DC3D5ADC5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33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D26E2-511C-41F4-9922-1A47D2DBAAA9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64650-27BF-42A1-B211-DC3D5ADC5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280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Terminator 4"/>
          <p:cNvSpPr/>
          <p:nvPr/>
        </p:nvSpPr>
        <p:spPr>
          <a:xfrm>
            <a:off x="944799" y="1668362"/>
            <a:ext cx="1047451" cy="50538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Use that method</a:t>
            </a:r>
            <a:endParaRPr lang="en-GB" sz="1600" dirty="0"/>
          </a:p>
        </p:txBody>
      </p:sp>
      <p:sp>
        <p:nvSpPr>
          <p:cNvPr id="12" name="Flowchart: Terminator 11"/>
          <p:cNvSpPr/>
          <p:nvPr/>
        </p:nvSpPr>
        <p:spPr>
          <a:xfrm>
            <a:off x="159743" y="4269372"/>
            <a:ext cx="1832507" cy="94636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Split into separate fractions and separate integrals</a:t>
            </a:r>
            <a:endParaRPr lang="en-GB" sz="1600" dirty="0"/>
          </a:p>
        </p:txBody>
      </p:sp>
      <p:sp>
        <p:nvSpPr>
          <p:cNvPr id="14" name="Flowchart: Process 13"/>
          <p:cNvSpPr/>
          <p:nvPr/>
        </p:nvSpPr>
        <p:spPr>
          <a:xfrm>
            <a:off x="2538863" y="1578487"/>
            <a:ext cx="1760198" cy="67726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Does the question suggest a method to use?</a:t>
            </a:r>
            <a:endParaRPr lang="en-GB" sz="1600" dirty="0"/>
          </a:p>
        </p:txBody>
      </p:sp>
      <p:sp>
        <p:nvSpPr>
          <p:cNvPr id="16" name="Flowchart: Process 15"/>
          <p:cNvSpPr/>
          <p:nvPr/>
        </p:nvSpPr>
        <p:spPr>
          <a:xfrm>
            <a:off x="679918" y="3234370"/>
            <a:ext cx="1883913" cy="80901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Does the integral involve a single-term denominator?</a:t>
            </a:r>
            <a:endParaRPr lang="en-GB" sz="1600" dirty="0"/>
          </a:p>
        </p:txBody>
      </p:sp>
      <p:sp>
        <p:nvSpPr>
          <p:cNvPr id="17" name="Flowchart: Process 16"/>
          <p:cNvSpPr/>
          <p:nvPr/>
        </p:nvSpPr>
        <p:spPr>
          <a:xfrm>
            <a:off x="723900" y="5452469"/>
            <a:ext cx="1839930" cy="94041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Does the integral involve a polynomial denominator?</a:t>
            </a:r>
            <a:endParaRPr lang="en-GB" sz="1600" dirty="0"/>
          </a:p>
        </p:txBody>
      </p:sp>
      <p:cxnSp>
        <p:nvCxnSpPr>
          <p:cNvPr id="18" name="Elbow Connector 17"/>
          <p:cNvCxnSpPr>
            <a:stCxn id="16" idx="1"/>
            <a:endCxn id="12" idx="0"/>
          </p:cNvCxnSpPr>
          <p:nvPr/>
        </p:nvCxnSpPr>
        <p:spPr>
          <a:xfrm rot="10800000" flipH="1" flipV="1">
            <a:off x="679917" y="3638876"/>
            <a:ext cx="396079" cy="630495"/>
          </a:xfrm>
          <a:prstGeom prst="bentConnector4">
            <a:avLst>
              <a:gd name="adj1" fmla="val -57716"/>
              <a:gd name="adj2" fmla="val 8207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4" idx="3"/>
            <a:endCxn id="35" idx="0"/>
          </p:cNvCxnSpPr>
          <p:nvPr/>
        </p:nvCxnSpPr>
        <p:spPr>
          <a:xfrm flipH="1">
            <a:off x="3428999" y="1917117"/>
            <a:ext cx="870062" cy="577600"/>
          </a:xfrm>
          <a:prstGeom prst="bentConnector4">
            <a:avLst>
              <a:gd name="adj1" fmla="val -26274"/>
              <a:gd name="adj2" fmla="val 7931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6" idx="3"/>
            <a:endCxn id="17" idx="0"/>
          </p:cNvCxnSpPr>
          <p:nvPr/>
        </p:nvCxnSpPr>
        <p:spPr>
          <a:xfrm flipH="1">
            <a:off x="1643865" y="3638877"/>
            <a:ext cx="919966" cy="1813592"/>
          </a:xfrm>
          <a:prstGeom prst="bentConnector4">
            <a:avLst>
              <a:gd name="adj1" fmla="val -24849"/>
              <a:gd name="adj2" fmla="val 9163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lowchart: Terminator 26"/>
          <p:cNvSpPr/>
          <p:nvPr/>
        </p:nvSpPr>
        <p:spPr>
          <a:xfrm>
            <a:off x="159743" y="6579346"/>
            <a:ext cx="1830895" cy="946895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Split into partial fractions and separate integrals</a:t>
            </a:r>
            <a:endParaRPr lang="en-GB" sz="1600" dirty="0"/>
          </a:p>
        </p:txBody>
      </p:sp>
      <p:cxnSp>
        <p:nvCxnSpPr>
          <p:cNvPr id="28" name="Elbow Connector 27"/>
          <p:cNvCxnSpPr>
            <a:stCxn id="17" idx="1"/>
            <a:endCxn id="27" idx="0"/>
          </p:cNvCxnSpPr>
          <p:nvPr/>
        </p:nvCxnSpPr>
        <p:spPr>
          <a:xfrm rot="10800000" flipH="1" flipV="1">
            <a:off x="723899" y="5922674"/>
            <a:ext cx="351291" cy="656672"/>
          </a:xfrm>
          <a:prstGeom prst="bentConnector4">
            <a:avLst>
              <a:gd name="adj1" fmla="val -65074"/>
              <a:gd name="adj2" fmla="val 8580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Flowchart: Process 30"/>
              <p:cNvSpPr/>
              <p:nvPr/>
            </p:nvSpPr>
            <p:spPr>
              <a:xfrm>
                <a:off x="2113661" y="7282245"/>
                <a:ext cx="1177857" cy="652492"/>
              </a:xfrm>
              <a:prstGeom prst="flowChart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den>
                    </m:f>
                  </m:oMath>
                </a14:m>
                <a:r>
                  <a:rPr lang="en-GB" sz="1600" dirty="0" smtClean="0"/>
                  <a:t>?</a:t>
                </a:r>
                <a:endParaRPr lang="en-GB" sz="1600" dirty="0"/>
              </a:p>
            </p:txBody>
          </p:sp>
        </mc:Choice>
        <mc:Fallback xmlns="">
          <p:sp>
            <p:nvSpPr>
              <p:cNvPr id="31" name="Flowchart: Process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3661" y="7282245"/>
                <a:ext cx="1177857" cy="652492"/>
              </a:xfrm>
              <a:prstGeom prst="flowChartProcess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Elbow Connector 31"/>
          <p:cNvCxnSpPr>
            <a:stCxn id="17" idx="3"/>
            <a:endCxn id="31" idx="0"/>
          </p:cNvCxnSpPr>
          <p:nvPr/>
        </p:nvCxnSpPr>
        <p:spPr>
          <a:xfrm>
            <a:off x="2563830" y="5922674"/>
            <a:ext cx="138760" cy="135957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lowchart: Process 34"/>
          <p:cNvSpPr/>
          <p:nvPr/>
        </p:nvSpPr>
        <p:spPr>
          <a:xfrm>
            <a:off x="2718614" y="2494717"/>
            <a:ext cx="1420770" cy="48006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Is the integral a fraction?</a:t>
            </a:r>
            <a:endParaRPr lang="en-GB" sz="1600" dirty="0"/>
          </a:p>
        </p:txBody>
      </p:sp>
      <p:cxnSp>
        <p:nvCxnSpPr>
          <p:cNvPr id="37" name="Elbow Connector 36"/>
          <p:cNvCxnSpPr>
            <a:stCxn id="35" idx="1"/>
            <a:endCxn id="16" idx="0"/>
          </p:cNvCxnSpPr>
          <p:nvPr/>
        </p:nvCxnSpPr>
        <p:spPr>
          <a:xfrm rot="10800000" flipV="1">
            <a:off x="1621876" y="2734748"/>
            <a:ext cx="1096739" cy="49962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Flowchart: Terminator 65"/>
          <p:cNvSpPr/>
          <p:nvPr/>
        </p:nvSpPr>
        <p:spPr>
          <a:xfrm>
            <a:off x="4718889" y="9068927"/>
            <a:ext cx="1220728" cy="51337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Numerical Integration</a:t>
            </a:r>
            <a:endParaRPr lang="en-GB" sz="1600" dirty="0"/>
          </a:p>
        </p:txBody>
      </p:sp>
      <p:cxnSp>
        <p:nvCxnSpPr>
          <p:cNvPr id="67" name="Elbow Connector 66"/>
          <p:cNvCxnSpPr>
            <a:stCxn id="35" idx="3"/>
            <a:endCxn id="122" idx="0"/>
          </p:cNvCxnSpPr>
          <p:nvPr/>
        </p:nvCxnSpPr>
        <p:spPr>
          <a:xfrm>
            <a:off x="4139384" y="2734748"/>
            <a:ext cx="1005016" cy="55273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Flowchart: Process 69"/>
          <p:cNvSpPr/>
          <p:nvPr/>
        </p:nvSpPr>
        <p:spPr>
          <a:xfrm>
            <a:off x="2624071" y="829056"/>
            <a:ext cx="1609857" cy="54094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Is the integral straightforward?</a:t>
            </a:r>
            <a:endParaRPr lang="en-GB" sz="1600" dirty="0"/>
          </a:p>
        </p:txBody>
      </p:sp>
      <p:sp>
        <p:nvSpPr>
          <p:cNvPr id="71" name="Flowchart: Terminator 70"/>
          <p:cNvSpPr/>
          <p:nvPr/>
        </p:nvSpPr>
        <p:spPr>
          <a:xfrm>
            <a:off x="223544" y="808167"/>
            <a:ext cx="1610225" cy="58271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You don’t need this flowchart</a:t>
            </a:r>
            <a:endParaRPr lang="en-GB" sz="1600" dirty="0"/>
          </a:p>
        </p:txBody>
      </p:sp>
      <p:cxnSp>
        <p:nvCxnSpPr>
          <p:cNvPr id="75" name="Elbow Connector 74"/>
          <p:cNvCxnSpPr>
            <a:stCxn id="70" idx="3"/>
            <a:endCxn id="14" idx="0"/>
          </p:cNvCxnSpPr>
          <p:nvPr/>
        </p:nvCxnSpPr>
        <p:spPr>
          <a:xfrm flipH="1">
            <a:off x="3418962" y="1099526"/>
            <a:ext cx="814966" cy="478961"/>
          </a:xfrm>
          <a:prstGeom prst="bentConnector4">
            <a:avLst>
              <a:gd name="adj1" fmla="val -28050"/>
              <a:gd name="adj2" fmla="val 7823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Flowchart: Terminator 113"/>
              <p:cNvSpPr/>
              <p:nvPr/>
            </p:nvSpPr>
            <p:spPr>
              <a:xfrm>
                <a:off x="513347" y="9076619"/>
                <a:ext cx="1692757" cy="507231"/>
              </a:xfrm>
              <a:prstGeom prst="flowChartTermina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Answer is of form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begChr m:val="|"/>
                        <m:endChr m:val="|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GB" sz="1600" dirty="0" smtClean="0"/>
                  <a:t>+c</a:t>
                </a:r>
                <a:endParaRPr lang="en-GB" sz="1600" dirty="0"/>
              </a:p>
            </p:txBody>
          </p:sp>
        </mc:Choice>
        <mc:Fallback xmlns="">
          <p:sp>
            <p:nvSpPr>
              <p:cNvPr id="114" name="Flowchart: Terminator 1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47" y="9076619"/>
                <a:ext cx="1692757" cy="507231"/>
              </a:xfrm>
              <a:prstGeom prst="flowChartTerminator">
                <a:avLst/>
              </a:prstGeom>
              <a:blipFill rotWithShape="0">
                <a:blip r:embed="rId3"/>
                <a:stretch>
                  <a:fillRect t="-9412" b="-2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5" name="Elbow Connector 114"/>
          <p:cNvCxnSpPr>
            <a:stCxn id="31" idx="1"/>
            <a:endCxn id="114" idx="0"/>
          </p:cNvCxnSpPr>
          <p:nvPr/>
        </p:nvCxnSpPr>
        <p:spPr>
          <a:xfrm rot="10800000" flipV="1">
            <a:off x="1359727" y="7608491"/>
            <a:ext cx="753935" cy="146812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Flowchart: Process 121"/>
              <p:cNvSpPr/>
              <p:nvPr/>
            </p:nvSpPr>
            <p:spPr>
              <a:xfrm>
                <a:off x="4175407" y="3287485"/>
                <a:ext cx="1937986" cy="579185"/>
              </a:xfrm>
              <a:prstGeom prst="flowChart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Is the integral of the form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 smtClean="0"/>
                  <a:t>?</a:t>
                </a:r>
                <a:endParaRPr lang="en-GB" sz="1600" dirty="0"/>
              </a:p>
            </p:txBody>
          </p:sp>
        </mc:Choice>
        <mc:Fallback xmlns="">
          <p:sp>
            <p:nvSpPr>
              <p:cNvPr id="122" name="Flowchart: Process 1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407" y="3287485"/>
                <a:ext cx="1937986" cy="579185"/>
              </a:xfrm>
              <a:prstGeom prst="flowChartProcess">
                <a:avLst/>
              </a:prstGeom>
              <a:blipFill rotWithShape="0">
                <a:blip r:embed="rId4"/>
                <a:stretch>
                  <a:fillRect t="-2062" r="-1563" b="-123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5" name="Flowchart: Terminator 134"/>
          <p:cNvSpPr/>
          <p:nvPr/>
        </p:nvSpPr>
        <p:spPr>
          <a:xfrm>
            <a:off x="2824911" y="3321393"/>
            <a:ext cx="1188102" cy="51544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Inverse </a:t>
            </a:r>
            <a:r>
              <a:rPr lang="en-GB" sz="1600" dirty="0"/>
              <a:t>c</a:t>
            </a:r>
            <a:r>
              <a:rPr lang="en-GB" sz="1600" dirty="0" smtClean="0"/>
              <a:t>hain rule</a:t>
            </a:r>
            <a:endParaRPr lang="en-GB" sz="1600" dirty="0"/>
          </a:p>
        </p:txBody>
      </p:sp>
      <p:cxnSp>
        <p:nvCxnSpPr>
          <p:cNvPr id="139" name="Elbow Connector 138"/>
          <p:cNvCxnSpPr>
            <a:stCxn id="122" idx="3"/>
            <a:endCxn id="46" idx="0"/>
          </p:cNvCxnSpPr>
          <p:nvPr/>
        </p:nvCxnSpPr>
        <p:spPr>
          <a:xfrm flipH="1">
            <a:off x="5144400" y="3577078"/>
            <a:ext cx="968993" cy="531087"/>
          </a:xfrm>
          <a:prstGeom prst="bentConnector4">
            <a:avLst>
              <a:gd name="adj1" fmla="val -23592"/>
              <a:gd name="adj2" fmla="val 7726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>
            <a:stCxn id="46" idx="3"/>
            <a:endCxn id="33" idx="0"/>
          </p:cNvCxnSpPr>
          <p:nvPr/>
        </p:nvCxnSpPr>
        <p:spPr>
          <a:xfrm flipH="1">
            <a:off x="5144399" y="4391571"/>
            <a:ext cx="850233" cy="1552108"/>
          </a:xfrm>
          <a:prstGeom prst="bentConnector4">
            <a:avLst>
              <a:gd name="adj1" fmla="val -26887"/>
              <a:gd name="adj2" fmla="val 9202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owchart: Terminator 44"/>
          <p:cNvSpPr/>
          <p:nvPr/>
        </p:nvSpPr>
        <p:spPr>
          <a:xfrm>
            <a:off x="2913859" y="4128221"/>
            <a:ext cx="1045220" cy="51492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Use that method</a:t>
            </a:r>
            <a:endParaRPr lang="en-GB" sz="1600" dirty="0"/>
          </a:p>
        </p:txBody>
      </p:sp>
      <p:sp>
        <p:nvSpPr>
          <p:cNvPr id="46" name="Flowchart: Process 45"/>
          <p:cNvSpPr/>
          <p:nvPr/>
        </p:nvSpPr>
        <p:spPr>
          <a:xfrm>
            <a:off x="4294168" y="4108165"/>
            <a:ext cx="1700464" cy="5668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Integration by </a:t>
            </a:r>
            <a:r>
              <a:rPr lang="en-GB" sz="1600" dirty="0" smtClean="0"/>
              <a:t>Parts?</a:t>
            </a:r>
            <a:endParaRPr lang="en-GB" sz="1600" dirty="0"/>
          </a:p>
        </p:txBody>
      </p:sp>
      <p:sp>
        <p:nvSpPr>
          <p:cNvPr id="33" name="Flowchart: Process 32"/>
          <p:cNvSpPr/>
          <p:nvPr/>
        </p:nvSpPr>
        <p:spPr>
          <a:xfrm>
            <a:off x="4294167" y="5943679"/>
            <a:ext cx="1700464" cy="63566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Integration by </a:t>
            </a:r>
            <a:r>
              <a:rPr lang="en-GB" sz="1600" dirty="0" smtClean="0"/>
              <a:t>Substitution?</a:t>
            </a:r>
            <a:endParaRPr lang="en-GB" sz="1600" dirty="0"/>
          </a:p>
        </p:txBody>
      </p:sp>
      <p:cxnSp>
        <p:nvCxnSpPr>
          <p:cNvPr id="39" name="Elbow Connector 38"/>
          <p:cNvCxnSpPr>
            <a:stCxn id="43" idx="3"/>
            <a:endCxn id="66" idx="0"/>
          </p:cNvCxnSpPr>
          <p:nvPr/>
        </p:nvCxnSpPr>
        <p:spPr>
          <a:xfrm>
            <a:off x="4327099" y="8515172"/>
            <a:ext cx="1002154" cy="55375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owchart: Process 42"/>
          <p:cNvSpPr/>
          <p:nvPr/>
        </p:nvSpPr>
        <p:spPr>
          <a:xfrm>
            <a:off x="2913859" y="8257035"/>
            <a:ext cx="1413240" cy="5162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Try something creative!</a:t>
            </a:r>
            <a:endParaRPr lang="en-GB" sz="1600" dirty="0"/>
          </a:p>
        </p:txBody>
      </p:sp>
      <p:cxnSp>
        <p:nvCxnSpPr>
          <p:cNvPr id="47" name="Elbow Connector 46"/>
          <p:cNvCxnSpPr>
            <a:stCxn id="43" idx="1"/>
          </p:cNvCxnSpPr>
          <p:nvPr/>
        </p:nvCxnSpPr>
        <p:spPr>
          <a:xfrm rot="10800000" flipH="1" flipV="1">
            <a:off x="2913858" y="8515171"/>
            <a:ext cx="789189" cy="553755"/>
          </a:xfrm>
          <a:prstGeom prst="bentConnector4">
            <a:avLst>
              <a:gd name="adj1" fmla="val -28966"/>
              <a:gd name="adj2" fmla="val 7330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33" idx="3"/>
            <a:endCxn id="43" idx="0"/>
          </p:cNvCxnSpPr>
          <p:nvPr/>
        </p:nvCxnSpPr>
        <p:spPr>
          <a:xfrm flipH="1">
            <a:off x="3620479" y="6261513"/>
            <a:ext cx="2374152" cy="1995522"/>
          </a:xfrm>
          <a:prstGeom prst="bentConnector4">
            <a:avLst>
              <a:gd name="adj1" fmla="val -9629"/>
              <a:gd name="adj2" fmla="val 5796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31" idx="3"/>
            <a:endCxn id="43" idx="0"/>
          </p:cNvCxnSpPr>
          <p:nvPr/>
        </p:nvCxnSpPr>
        <p:spPr>
          <a:xfrm>
            <a:off x="3291518" y="7608491"/>
            <a:ext cx="328961" cy="64854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Process 48"/>
          <p:cNvSpPr/>
          <p:nvPr/>
        </p:nvSpPr>
        <p:spPr>
          <a:xfrm>
            <a:off x="949461" y="215505"/>
            <a:ext cx="511631" cy="26268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6" name="Straight Arrow Connector 5"/>
          <p:cNvCxnSpPr>
            <a:stCxn id="49" idx="3"/>
          </p:cNvCxnSpPr>
          <p:nvPr/>
        </p:nvCxnSpPr>
        <p:spPr>
          <a:xfrm>
            <a:off x="1461092" y="346849"/>
            <a:ext cx="3386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9" idx="1"/>
          </p:cNvCxnSpPr>
          <p:nvPr/>
        </p:nvCxnSpPr>
        <p:spPr>
          <a:xfrm flipH="1" flipV="1">
            <a:off x="594529" y="346848"/>
            <a:ext cx="338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134" y="163104"/>
            <a:ext cx="787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Yes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600457" y="156918"/>
            <a:ext cx="787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No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948879" y="161663"/>
            <a:ext cx="940167" cy="460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Start</a:t>
            </a:r>
            <a:endParaRPr lang="en-GB" dirty="0"/>
          </a:p>
        </p:txBody>
      </p:sp>
      <p:cxnSp>
        <p:nvCxnSpPr>
          <p:cNvPr id="54" name="Straight Arrow Connector 53"/>
          <p:cNvCxnSpPr>
            <a:stCxn id="13" idx="4"/>
            <a:endCxn id="70" idx="0"/>
          </p:cNvCxnSpPr>
          <p:nvPr/>
        </p:nvCxnSpPr>
        <p:spPr>
          <a:xfrm>
            <a:off x="3418963" y="622138"/>
            <a:ext cx="10037" cy="2069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70" idx="1"/>
            <a:endCxn id="71" idx="3"/>
          </p:cNvCxnSpPr>
          <p:nvPr/>
        </p:nvCxnSpPr>
        <p:spPr>
          <a:xfrm flipH="1">
            <a:off x="1833769" y="1099526"/>
            <a:ext cx="7903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14" idx="1"/>
            <a:endCxn id="5" idx="3"/>
          </p:cNvCxnSpPr>
          <p:nvPr/>
        </p:nvCxnSpPr>
        <p:spPr>
          <a:xfrm flipH="1">
            <a:off x="1992250" y="1917117"/>
            <a:ext cx="546613" cy="39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122" idx="1"/>
            <a:endCxn id="135" idx="3"/>
          </p:cNvCxnSpPr>
          <p:nvPr/>
        </p:nvCxnSpPr>
        <p:spPr>
          <a:xfrm flipH="1">
            <a:off x="4013013" y="3577078"/>
            <a:ext cx="162394" cy="2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46" idx="1"/>
            <a:endCxn id="45" idx="3"/>
          </p:cNvCxnSpPr>
          <p:nvPr/>
        </p:nvCxnSpPr>
        <p:spPr>
          <a:xfrm flipH="1" flipV="1">
            <a:off x="3959079" y="4385683"/>
            <a:ext cx="335089" cy="5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Flowchart: Terminator 136"/>
          <p:cNvSpPr/>
          <p:nvPr/>
        </p:nvSpPr>
        <p:spPr>
          <a:xfrm>
            <a:off x="2906389" y="6005519"/>
            <a:ext cx="1045220" cy="51492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Use that method</a:t>
            </a:r>
            <a:endParaRPr lang="en-GB" sz="1600" dirty="0"/>
          </a:p>
        </p:txBody>
      </p:sp>
      <p:sp>
        <p:nvSpPr>
          <p:cNvPr id="138" name="Flowchart: Terminator 137"/>
          <p:cNvSpPr/>
          <p:nvPr/>
        </p:nvSpPr>
        <p:spPr>
          <a:xfrm>
            <a:off x="3178810" y="9068926"/>
            <a:ext cx="1045220" cy="51492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Use that method</a:t>
            </a:r>
            <a:endParaRPr lang="en-GB" sz="1600" dirty="0"/>
          </a:p>
        </p:txBody>
      </p:sp>
      <p:cxnSp>
        <p:nvCxnSpPr>
          <p:cNvPr id="140" name="Straight Arrow Connector 139"/>
          <p:cNvCxnSpPr>
            <a:stCxn id="33" idx="1"/>
            <a:endCxn id="137" idx="3"/>
          </p:cNvCxnSpPr>
          <p:nvPr/>
        </p:nvCxnSpPr>
        <p:spPr>
          <a:xfrm flipH="1">
            <a:off x="3951609" y="6261513"/>
            <a:ext cx="342558" cy="14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lowchart: Process 52"/>
          <p:cNvSpPr/>
          <p:nvPr/>
        </p:nvSpPr>
        <p:spPr>
          <a:xfrm>
            <a:off x="4294167" y="4678562"/>
            <a:ext cx="1700464" cy="102718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 smtClean="0"/>
              <a:t>Prioritise u as:</a:t>
            </a:r>
          </a:p>
          <a:p>
            <a:r>
              <a:rPr lang="en-GB" sz="1100" dirty="0" smtClean="0"/>
              <a:t>Inverse trig</a:t>
            </a:r>
          </a:p>
          <a:p>
            <a:r>
              <a:rPr lang="en-GB" sz="1100" dirty="0" smtClean="0"/>
              <a:t>Logarithms</a:t>
            </a:r>
          </a:p>
          <a:p>
            <a:r>
              <a:rPr lang="en-GB" sz="1100" dirty="0" smtClean="0"/>
              <a:t>Algebraic polynomials</a:t>
            </a:r>
          </a:p>
          <a:p>
            <a:r>
              <a:rPr lang="en-GB" sz="1100" dirty="0" smtClean="0"/>
              <a:t>Trigonometry</a:t>
            </a:r>
          </a:p>
          <a:p>
            <a:r>
              <a:rPr lang="en-GB" sz="1100" dirty="0" smtClean="0"/>
              <a:t>Exponentials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57445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2495</TotalTime>
  <Words>113</Words>
  <Application>Microsoft Office PowerPoint</Application>
  <PresentationFormat>A4 Paper (210x297 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Company>Sir Isaac Newton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20</cp:revision>
  <dcterms:created xsi:type="dcterms:W3CDTF">2014-11-13T18:29:14Z</dcterms:created>
  <dcterms:modified xsi:type="dcterms:W3CDTF">2019-01-09T21:24:02Z</dcterms:modified>
</cp:coreProperties>
</file>