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C552-BC44-4144-B32E-DD2A4F0ECB51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0CD5B-360D-4C47-B49A-35F05B83C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620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C552-BC44-4144-B32E-DD2A4F0ECB51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0CD5B-360D-4C47-B49A-35F05B83C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894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C552-BC44-4144-B32E-DD2A4F0ECB51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0CD5B-360D-4C47-B49A-35F05B83C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532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C552-BC44-4144-B32E-DD2A4F0ECB51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0CD5B-360D-4C47-B49A-35F05B83C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552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C552-BC44-4144-B32E-DD2A4F0ECB51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0CD5B-360D-4C47-B49A-35F05B83C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836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C552-BC44-4144-B32E-DD2A4F0ECB51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0CD5B-360D-4C47-B49A-35F05B83C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275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C552-BC44-4144-B32E-DD2A4F0ECB51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0CD5B-360D-4C47-B49A-35F05B83C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833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C552-BC44-4144-B32E-DD2A4F0ECB51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0CD5B-360D-4C47-B49A-35F05B83C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685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C552-BC44-4144-B32E-DD2A4F0ECB51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0CD5B-360D-4C47-B49A-35F05B83C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111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C552-BC44-4144-B32E-DD2A4F0ECB51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0CD5B-360D-4C47-B49A-35F05B83C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279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C552-BC44-4144-B32E-DD2A4F0ECB51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0CD5B-360D-4C47-B49A-35F05B83C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186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5C552-BC44-4144-B32E-DD2A4F0ECB51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0CD5B-360D-4C47-B49A-35F05B83C2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717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45"/>
          <a:stretch/>
        </p:blipFill>
        <p:spPr>
          <a:xfrm>
            <a:off x="103607" y="946415"/>
            <a:ext cx="1200069" cy="77443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3" r="9482" b="6687"/>
          <a:stretch/>
        </p:blipFill>
        <p:spPr>
          <a:xfrm>
            <a:off x="103607" y="3489314"/>
            <a:ext cx="1200069" cy="75975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11" r="6523"/>
          <a:stretch/>
        </p:blipFill>
        <p:spPr>
          <a:xfrm>
            <a:off x="103607" y="2617962"/>
            <a:ext cx="1202216" cy="80781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66" b="13660"/>
          <a:stretch/>
        </p:blipFill>
        <p:spPr>
          <a:xfrm>
            <a:off x="128790" y="5162307"/>
            <a:ext cx="1174886" cy="83268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32" b="15656"/>
          <a:stretch/>
        </p:blipFill>
        <p:spPr>
          <a:xfrm>
            <a:off x="128790" y="6061166"/>
            <a:ext cx="1174886" cy="78377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74" y="1770848"/>
            <a:ext cx="797118" cy="797118"/>
          </a:xfrm>
          <a:prstGeom prst="rect">
            <a:avLst/>
          </a:prstGeom>
        </p:spPr>
      </p:pic>
      <p:pic>
        <p:nvPicPr>
          <p:cNvPr id="13" name="Picture 2" descr="http://ichef.bbci.co.uk/solarsystem/img/ic/640/space_missions/international_space_station/international_space_station_large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32" y="4276565"/>
            <a:ext cx="1347402" cy="83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370694"/>
              </p:ext>
            </p:extLst>
          </p:nvPr>
        </p:nvGraphicFramePr>
        <p:xfrm>
          <a:off x="0" y="-1"/>
          <a:ext cx="9906001" cy="68737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5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51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51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51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51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151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151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96876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Radius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Angular Velocity</a:t>
                      </a:r>
                    </a:p>
                    <a:p>
                      <a:pPr algn="ctr"/>
                      <a:r>
                        <a:rPr lang="en-GB" sz="1600" dirty="0"/>
                        <a:t>(simple units)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Angular Velocity</a:t>
                      </a:r>
                    </a:p>
                    <a:p>
                      <a:pPr algn="ctr"/>
                      <a:r>
                        <a:rPr lang="en-GB" dirty="0"/>
                        <a:t>(rads</a:t>
                      </a:r>
                      <a:r>
                        <a:rPr lang="en-GB" baseline="30000" dirty="0"/>
                        <a:t>-1</a:t>
                      </a:r>
                      <a:r>
                        <a:rPr lang="en-GB" baseline="0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Linear Velocity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Acceleration provided by…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0822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Dust on a record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baseline="30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0822"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Loop</a:t>
                      </a:r>
                      <a:r>
                        <a:rPr lang="en-GB" baseline="0" dirty="0"/>
                        <a:t> the loop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aseline="30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0822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Swinging</a:t>
                      </a:r>
                      <a:r>
                        <a:rPr lang="en-GB" baseline="0" dirty="0"/>
                        <a:t> d</a:t>
                      </a:r>
                      <a:r>
                        <a:rPr lang="en-GB" dirty="0"/>
                        <a:t>og lead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0822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Children’s roundabout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baseline="30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0822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Int. Space Station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96876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Moon</a:t>
                      </a:r>
                      <a:r>
                        <a:rPr lang="en-GB" baseline="0" dirty="0"/>
                        <a:t> orbiting Earth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40822"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Earth orbiting Sun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4159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45"/>
          <a:stretch/>
        </p:blipFill>
        <p:spPr>
          <a:xfrm>
            <a:off x="103607" y="946415"/>
            <a:ext cx="1200069" cy="77443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3" r="9482" b="6687"/>
          <a:stretch/>
        </p:blipFill>
        <p:spPr>
          <a:xfrm>
            <a:off x="103607" y="3489314"/>
            <a:ext cx="1200069" cy="75975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11" r="6523"/>
          <a:stretch/>
        </p:blipFill>
        <p:spPr>
          <a:xfrm>
            <a:off x="103607" y="2617962"/>
            <a:ext cx="1202216" cy="80781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66" b="13660"/>
          <a:stretch/>
        </p:blipFill>
        <p:spPr>
          <a:xfrm>
            <a:off x="128790" y="5162307"/>
            <a:ext cx="1174886" cy="83268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32" b="15656"/>
          <a:stretch/>
        </p:blipFill>
        <p:spPr>
          <a:xfrm>
            <a:off x="128790" y="6061166"/>
            <a:ext cx="1174886" cy="78377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74" y="1770848"/>
            <a:ext cx="797118" cy="797118"/>
          </a:xfrm>
          <a:prstGeom prst="rect">
            <a:avLst/>
          </a:prstGeom>
        </p:spPr>
      </p:pic>
      <p:pic>
        <p:nvPicPr>
          <p:cNvPr id="13" name="Picture 2" descr="http://ichef.bbci.co.uk/solarsystem/img/ic/640/space_missions/international_space_station/international_space_station_large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32" y="4276565"/>
            <a:ext cx="1347402" cy="83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334894"/>
              </p:ext>
            </p:extLst>
          </p:nvPr>
        </p:nvGraphicFramePr>
        <p:xfrm>
          <a:off x="0" y="-1"/>
          <a:ext cx="9906001" cy="68737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5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51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51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51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51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151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151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96876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WITH NUMBERS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Radius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Angular Velocity</a:t>
                      </a:r>
                    </a:p>
                    <a:p>
                      <a:pPr algn="ctr"/>
                      <a:r>
                        <a:rPr lang="en-GB" sz="1600" dirty="0"/>
                        <a:t>(simple units)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Angular Velocity</a:t>
                      </a:r>
                    </a:p>
                    <a:p>
                      <a:pPr algn="ctr"/>
                      <a:r>
                        <a:rPr lang="en-GB" dirty="0"/>
                        <a:t>(rads</a:t>
                      </a:r>
                      <a:r>
                        <a:rPr lang="en-GB" baseline="30000" dirty="0"/>
                        <a:t>-1</a:t>
                      </a:r>
                      <a:r>
                        <a:rPr lang="en-GB" baseline="0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Linear Velocity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Acceleration provided by…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0822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Dust on a record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 inch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33rpm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baseline="30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0822"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Loop</a:t>
                      </a:r>
                      <a:r>
                        <a:rPr lang="en-GB" baseline="0" dirty="0"/>
                        <a:t> the loop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20cm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 second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aseline="30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0822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Swinging</a:t>
                      </a:r>
                      <a:r>
                        <a:rPr lang="en-GB" baseline="0" dirty="0"/>
                        <a:t> d</a:t>
                      </a:r>
                      <a:r>
                        <a:rPr lang="en-GB" dirty="0"/>
                        <a:t>og lead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 seconds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0822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Children’s roundabout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 seconds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baseline="30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0822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Int. Space Station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Earth radius</a:t>
                      </a:r>
                    </a:p>
                    <a:p>
                      <a:pPr algn="ctr"/>
                      <a:r>
                        <a:rPr lang="en-GB" sz="1400" dirty="0"/>
                        <a:t>+250 miles</a:t>
                      </a:r>
                    </a:p>
                    <a:p>
                      <a:pPr algn="ctr"/>
                      <a:r>
                        <a:rPr lang="en-GB" sz="1400" dirty="0"/>
                        <a:t>(=4209</a:t>
                      </a:r>
                      <a:r>
                        <a:rPr lang="en-GB" sz="1400" baseline="0" dirty="0"/>
                        <a:t> miles)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 orbit in 90 </a:t>
                      </a:r>
                      <a:r>
                        <a:rPr lang="en-GB" dirty="0" err="1"/>
                        <a:t>mins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96876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Moon</a:t>
                      </a:r>
                      <a:r>
                        <a:rPr lang="en-GB" baseline="0" dirty="0"/>
                        <a:t> orbiting Earth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240,000</a:t>
                      </a:r>
                    </a:p>
                    <a:p>
                      <a:pPr algn="ctr"/>
                      <a:r>
                        <a:rPr lang="en-GB" dirty="0"/>
                        <a:t>miles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  <a:r>
                        <a:rPr lang="en-GB" baseline="0" dirty="0"/>
                        <a:t> orbit in 28 days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40822"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Earth orbiting Sun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93 million miles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 orbit in 365</a:t>
                      </a:r>
                      <a:r>
                        <a:rPr lang="en-GB" baseline="0" dirty="0"/>
                        <a:t> days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5006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45"/>
          <a:stretch/>
        </p:blipFill>
        <p:spPr>
          <a:xfrm>
            <a:off x="103607" y="946415"/>
            <a:ext cx="1200069" cy="77443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3" r="9482" b="6687"/>
          <a:stretch/>
        </p:blipFill>
        <p:spPr>
          <a:xfrm>
            <a:off x="103607" y="3489314"/>
            <a:ext cx="1200069" cy="75975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11" r="6523"/>
          <a:stretch/>
        </p:blipFill>
        <p:spPr>
          <a:xfrm>
            <a:off x="103607" y="2617962"/>
            <a:ext cx="1202216" cy="80781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66" b="13660"/>
          <a:stretch/>
        </p:blipFill>
        <p:spPr>
          <a:xfrm>
            <a:off x="128790" y="5162307"/>
            <a:ext cx="1174886" cy="83268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32" b="15656"/>
          <a:stretch/>
        </p:blipFill>
        <p:spPr>
          <a:xfrm>
            <a:off x="128790" y="6061166"/>
            <a:ext cx="1174886" cy="78377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74" y="1770848"/>
            <a:ext cx="797118" cy="797118"/>
          </a:xfrm>
          <a:prstGeom prst="rect">
            <a:avLst/>
          </a:prstGeom>
        </p:spPr>
      </p:pic>
      <p:pic>
        <p:nvPicPr>
          <p:cNvPr id="13" name="Picture 2" descr="http://ichef.bbci.co.uk/solarsystem/img/ic/640/space_missions/international_space_station/international_space_station_large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32" y="4276565"/>
            <a:ext cx="1347402" cy="83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0" y="-1"/>
              <a:ext cx="9906001" cy="687373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1514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415143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15143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415143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415143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415143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1415143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</a:tblGrid>
                  <a:tr h="89687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</a:rPr>
                            <a:t>ANSWERS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Item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Radius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Angular Velocity</a:t>
                          </a:r>
                        </a:p>
                        <a:p>
                          <a:pPr algn="ctr"/>
                          <a:r>
                            <a:rPr lang="en-GB" sz="1600" dirty="0"/>
                            <a:t>(simple units)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dirty="0"/>
                            <a:t>Angular Velocity</a:t>
                          </a:r>
                        </a:p>
                        <a:p>
                          <a:pPr algn="ctr"/>
                          <a:r>
                            <a:rPr lang="en-GB" dirty="0"/>
                            <a:t>(rads</a:t>
                          </a:r>
                          <a:r>
                            <a:rPr lang="en-GB" baseline="30000" dirty="0"/>
                            <a:t>-1</a:t>
                          </a:r>
                          <a:r>
                            <a:rPr lang="en-GB" baseline="0" dirty="0"/>
                            <a:t>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Linear Velocity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Acceleration provided by…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840822"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Dust on a record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6 inch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33rpm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1.1</a:t>
                          </a:r>
                          <a:r>
                            <a:rPr lang="en-GB" dirty="0">
                              <a:sym typeface="Symbol" panose="05050102010706020507" pitchFamily="18" charset="2"/>
                            </a:rPr>
                            <a:t> </a:t>
                          </a:r>
                          <a:r>
                            <a:rPr lang="en-GB" dirty="0"/>
                            <a:t>rads</a:t>
                          </a:r>
                          <a:r>
                            <a:rPr lang="en-GB" baseline="30000" dirty="0"/>
                            <a:t>-1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0.518ms</a:t>
                          </a:r>
                          <a:r>
                            <a:rPr lang="en-GB" baseline="30000" dirty="0"/>
                            <a:t>-1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Friction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840822">
                    <a:tc>
                      <a:txBody>
                        <a:bodyPr/>
                        <a:lstStyle/>
                        <a:p>
                          <a:pPr algn="ctr"/>
                          <a:endParaRPr lang="en-GB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Loop</a:t>
                          </a:r>
                          <a:r>
                            <a:rPr lang="en-GB" baseline="0" dirty="0"/>
                            <a:t> the loop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 second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</a:t>
                          </a:r>
                          <a:r>
                            <a:rPr lang="en-GB" dirty="0">
                              <a:sym typeface="Symbol" panose="05050102010706020507" pitchFamily="18" charset="2"/>
                            </a:rPr>
                            <a:t> </a:t>
                          </a:r>
                          <a:r>
                            <a:rPr lang="en-GB" dirty="0"/>
                            <a:t>rads</a:t>
                          </a:r>
                          <a:r>
                            <a:rPr lang="en-GB" baseline="30000" dirty="0"/>
                            <a:t>-1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dirty="0"/>
                            <a:t>1.257ms</a:t>
                          </a:r>
                          <a:r>
                            <a:rPr lang="en-GB" baseline="30000" dirty="0"/>
                            <a:t>-1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/>
                            <a:t>Track pushing against wheels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840822"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Swinging</a:t>
                          </a:r>
                          <a:r>
                            <a:rPr lang="en-GB" baseline="0" dirty="0"/>
                            <a:t> d</a:t>
                          </a:r>
                          <a:r>
                            <a:rPr lang="en-GB" dirty="0"/>
                            <a:t>og lead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 seconds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ym typeface="Symbol" panose="05050102010706020507" pitchFamily="18" charset="2"/>
                            </a:rPr>
                            <a:t> </a:t>
                          </a:r>
                          <a:r>
                            <a:rPr lang="en-GB" dirty="0"/>
                            <a:t>rads</a:t>
                          </a:r>
                          <a:r>
                            <a:rPr lang="en-GB" baseline="30000" dirty="0"/>
                            <a:t>-1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3.14ms</a:t>
                          </a:r>
                          <a:r>
                            <a:rPr lang="en-GB" baseline="30000" dirty="0"/>
                            <a:t>-1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Pull</a:t>
                          </a:r>
                          <a:r>
                            <a:rPr lang="en-GB" baseline="0" dirty="0"/>
                            <a:t> on lead by person</a:t>
                          </a:r>
                          <a:endParaRPr lang="en-GB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840822"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Children’s roundabout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10 seconds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dirty="0">
                              <a:sym typeface="Symbol" panose="05050102010706020507" pitchFamily="18" charset="2"/>
                            </a:rPr>
                            <a:t> </a:t>
                          </a:r>
                          <a:r>
                            <a:rPr lang="en-GB" dirty="0"/>
                            <a:t>rads</a:t>
                          </a:r>
                          <a:r>
                            <a:rPr lang="en-GB" baseline="30000" dirty="0"/>
                            <a:t>-1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1.257ms</a:t>
                          </a:r>
                          <a:r>
                            <a:rPr lang="en-GB" baseline="30000" dirty="0"/>
                            <a:t>-1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Arms holding on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840822"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Int. Space Station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Earth radius</a:t>
                          </a:r>
                        </a:p>
                        <a:p>
                          <a:pPr algn="ctr"/>
                          <a:r>
                            <a:rPr lang="en-GB" sz="1400" dirty="0"/>
                            <a:t>+250 miles</a:t>
                          </a:r>
                        </a:p>
                        <a:p>
                          <a:pPr algn="ctr"/>
                          <a:r>
                            <a:rPr lang="en-GB" sz="1400" dirty="0"/>
                            <a:t>(=4209</a:t>
                          </a:r>
                          <a:r>
                            <a:rPr lang="en-GB" sz="1400" baseline="0" dirty="0"/>
                            <a:t> miles)</a:t>
                          </a:r>
                          <a:endParaRPr lang="en-GB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 orbit in 90 </a:t>
                          </a:r>
                          <a:r>
                            <a:rPr lang="en-GB" dirty="0" err="1"/>
                            <a:t>mins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</a:rPr>
                                    <m:t>2700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dirty="0">
                              <a:sym typeface="Symbol" panose="05050102010706020507" pitchFamily="18" charset="2"/>
                            </a:rPr>
                            <a:t> </a:t>
                          </a:r>
                          <a:r>
                            <a:rPr lang="en-GB" dirty="0"/>
                            <a:t>rads</a:t>
                          </a:r>
                          <a:r>
                            <a:rPr lang="en-GB" baseline="30000" dirty="0"/>
                            <a:t>-1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17,630mph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Gravity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896876"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Moon</a:t>
                          </a:r>
                          <a:r>
                            <a:rPr lang="en-GB" baseline="0" dirty="0"/>
                            <a:t> orbiting Earth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240,000</a:t>
                          </a:r>
                        </a:p>
                        <a:p>
                          <a:pPr algn="ctr"/>
                          <a:r>
                            <a:rPr lang="en-GB" dirty="0"/>
                            <a:t>miles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</a:t>
                          </a:r>
                          <a:r>
                            <a:rPr lang="en-GB" baseline="0" dirty="0"/>
                            <a:t> orbit in 28 days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1209600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dirty="0">
                              <a:sym typeface="Symbol" panose="05050102010706020507" pitchFamily="18" charset="2"/>
                            </a:rPr>
                            <a:t> </a:t>
                          </a:r>
                          <a:r>
                            <a:rPr lang="en-GB" dirty="0"/>
                            <a:t>rads</a:t>
                          </a:r>
                          <a:r>
                            <a:rPr lang="en-GB" baseline="30000" dirty="0"/>
                            <a:t>-1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2,244mph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Gravity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840822">
                    <a:tc>
                      <a:txBody>
                        <a:bodyPr/>
                        <a:lstStyle/>
                        <a:p>
                          <a:pPr algn="ctr"/>
                          <a:endParaRPr lang="en-GB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Earth orbiting Sun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93 million miles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 orbit in 365</a:t>
                          </a:r>
                          <a:r>
                            <a:rPr lang="en-GB" baseline="0" dirty="0"/>
                            <a:t> days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15768000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dirty="0">
                              <a:sym typeface="Symbol" panose="05050102010706020507" pitchFamily="18" charset="2"/>
                            </a:rPr>
                            <a:t> </a:t>
                          </a:r>
                          <a:r>
                            <a:rPr lang="en-GB" dirty="0"/>
                            <a:t>rads</a:t>
                          </a:r>
                          <a:r>
                            <a:rPr lang="en-GB" baseline="30000" dirty="0"/>
                            <a:t>-1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66,705mph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Gravity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0" y="-1"/>
              <a:ext cx="9906001" cy="687373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15143"/>
                    <a:gridCol w="1415143"/>
                    <a:gridCol w="1415143"/>
                    <a:gridCol w="1415143"/>
                    <a:gridCol w="1415143"/>
                    <a:gridCol w="1415143"/>
                    <a:gridCol w="1415143"/>
                  </a:tblGrid>
                  <a:tr h="9144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>
                              <a:solidFill>
                                <a:srgbClr val="FF0000"/>
                              </a:solidFill>
                            </a:rPr>
                            <a:t>ANSWERS</a:t>
                          </a:r>
                          <a:endParaRPr lang="en-GB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Item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Radius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Angular Velocity</a:t>
                          </a:r>
                        </a:p>
                        <a:p>
                          <a:pPr algn="ctr"/>
                          <a:r>
                            <a:rPr lang="en-GB" sz="1600" dirty="0" smtClean="0"/>
                            <a:t>(simple units)</a:t>
                          </a:r>
                          <a:endParaRPr lang="en-GB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dirty="0" smtClean="0"/>
                            <a:t>Angular Velocity</a:t>
                          </a:r>
                        </a:p>
                        <a:p>
                          <a:pPr algn="ctr"/>
                          <a:r>
                            <a:rPr lang="en-GB" dirty="0" smtClean="0"/>
                            <a:t>(rads</a:t>
                          </a:r>
                          <a:r>
                            <a:rPr lang="en-GB" baseline="30000" dirty="0" smtClean="0"/>
                            <a:t>-1</a:t>
                          </a:r>
                          <a:r>
                            <a:rPr lang="en-GB" baseline="0" dirty="0" smtClean="0"/>
                            <a:t>)</a:t>
                          </a:r>
                          <a:endParaRPr lang="en-GB" baseline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Linear Velocity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Acceleration provided by…</a:t>
                          </a:r>
                          <a:endParaRPr lang="en-GB" dirty="0"/>
                        </a:p>
                      </a:txBody>
                      <a:tcPr anchor="ctr"/>
                    </a:tc>
                  </a:tr>
                  <a:tr h="840822"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Dust on a record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6 inch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33rpm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1.1</a:t>
                          </a:r>
                          <a:r>
                            <a:rPr lang="en-GB" dirty="0" smtClean="0">
                              <a:sym typeface="Symbol" panose="05050102010706020507" pitchFamily="18" charset="2"/>
                            </a:rPr>
                            <a:t> </a:t>
                          </a:r>
                          <a:r>
                            <a:rPr lang="en-GB" dirty="0" smtClean="0"/>
                            <a:t>rads</a:t>
                          </a:r>
                          <a:r>
                            <a:rPr lang="en-GB" baseline="30000" dirty="0" smtClean="0"/>
                            <a:t>-1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0.518ms</a:t>
                          </a:r>
                          <a:r>
                            <a:rPr lang="en-GB" baseline="30000" dirty="0" smtClean="0"/>
                            <a:t>-1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Friction</a:t>
                          </a:r>
                          <a:endParaRPr lang="en-GB" dirty="0"/>
                        </a:p>
                      </a:txBody>
                      <a:tcPr anchor="ctr"/>
                    </a:tc>
                  </a:tr>
                  <a:tr h="840822">
                    <a:tc>
                      <a:txBody>
                        <a:bodyPr/>
                        <a:lstStyle/>
                        <a:p>
                          <a:pPr algn="ctr"/>
                          <a:endParaRPr lang="en-GB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Loop</a:t>
                          </a:r>
                          <a:r>
                            <a:rPr lang="en-GB" baseline="0" dirty="0" smtClean="0"/>
                            <a:t> the loop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20cm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1 second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2</a:t>
                          </a:r>
                          <a:r>
                            <a:rPr lang="en-GB" dirty="0" smtClean="0">
                              <a:sym typeface="Symbol" panose="05050102010706020507" pitchFamily="18" charset="2"/>
                            </a:rPr>
                            <a:t> </a:t>
                          </a:r>
                          <a:r>
                            <a:rPr lang="en-GB" dirty="0" smtClean="0"/>
                            <a:t>rads</a:t>
                          </a:r>
                          <a:r>
                            <a:rPr lang="en-GB" baseline="30000" dirty="0" smtClean="0"/>
                            <a:t>-1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dirty="0" smtClean="0"/>
                            <a:t>1.257ms</a:t>
                          </a:r>
                          <a:r>
                            <a:rPr lang="en-GB" baseline="30000" dirty="0" smtClean="0"/>
                            <a:t>-1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smtClean="0"/>
                            <a:t>Track pushing against wheels</a:t>
                          </a:r>
                          <a:endParaRPr lang="en-GB" sz="1600" dirty="0"/>
                        </a:p>
                      </a:txBody>
                      <a:tcPr anchor="ctr"/>
                    </a:tc>
                  </a:tr>
                  <a:tr h="840822"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Swinging</a:t>
                          </a:r>
                          <a:r>
                            <a:rPr lang="en-GB" baseline="0" dirty="0" smtClean="0"/>
                            <a:t> d</a:t>
                          </a:r>
                          <a:r>
                            <a:rPr lang="en-GB" dirty="0" smtClean="0"/>
                            <a:t>og lead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1m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2 seconds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>
                              <a:sym typeface="Symbol" panose="05050102010706020507" pitchFamily="18" charset="2"/>
                            </a:rPr>
                            <a:t> </a:t>
                          </a:r>
                          <a:r>
                            <a:rPr lang="en-GB" dirty="0" smtClean="0"/>
                            <a:t>rads</a:t>
                          </a:r>
                          <a:r>
                            <a:rPr lang="en-GB" baseline="30000" dirty="0" smtClean="0"/>
                            <a:t>-1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3.14ms</a:t>
                          </a:r>
                          <a:r>
                            <a:rPr lang="en-GB" baseline="30000" dirty="0" smtClean="0"/>
                            <a:t>-1</a:t>
                          </a:r>
                          <a:endParaRPr lang="en-GB" dirty="0" smtClean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Pull</a:t>
                          </a:r>
                          <a:r>
                            <a:rPr lang="en-GB" baseline="0" dirty="0" smtClean="0"/>
                            <a:t> on lead by person</a:t>
                          </a:r>
                          <a:endParaRPr lang="en-GB" dirty="0"/>
                        </a:p>
                      </a:txBody>
                      <a:tcPr anchor="ctr"/>
                    </a:tc>
                  </a:tr>
                  <a:tr h="840822"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Children’s roundabout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2m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10 seconds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9"/>
                          <a:stretch>
                            <a:fillRect l="-401293" t="-412319" r="-201293" b="-3101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1.257ms</a:t>
                          </a:r>
                          <a:r>
                            <a:rPr lang="en-GB" baseline="30000" dirty="0" smtClean="0"/>
                            <a:t>-1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Arms holding on</a:t>
                          </a:r>
                          <a:endParaRPr lang="en-GB" dirty="0"/>
                        </a:p>
                      </a:txBody>
                      <a:tcPr anchor="ctr"/>
                    </a:tc>
                  </a:tr>
                  <a:tr h="840822"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Int. Space Station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 smtClean="0"/>
                            <a:t>Earth radius</a:t>
                          </a:r>
                        </a:p>
                        <a:p>
                          <a:pPr algn="ctr"/>
                          <a:r>
                            <a:rPr lang="en-GB" sz="1400" dirty="0" smtClean="0"/>
                            <a:t>+250 miles</a:t>
                          </a:r>
                        </a:p>
                        <a:p>
                          <a:pPr algn="ctr"/>
                          <a:r>
                            <a:rPr lang="en-GB" sz="1400" dirty="0" smtClean="0"/>
                            <a:t>(=4209</a:t>
                          </a:r>
                          <a:r>
                            <a:rPr lang="en-GB" sz="1400" baseline="0" dirty="0" smtClean="0"/>
                            <a:t> miles)</a:t>
                          </a:r>
                          <a:endParaRPr lang="en-GB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1 orbit in 90 </a:t>
                          </a:r>
                          <a:r>
                            <a:rPr lang="en-GB" dirty="0" err="1" smtClean="0"/>
                            <a:t>mins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9"/>
                          <a:stretch>
                            <a:fillRect l="-401293" t="-512319" r="-201293" b="-2101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17,630mph</a:t>
                          </a:r>
                          <a:endParaRPr lang="en-GB" dirty="0" smtClean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Gravity</a:t>
                          </a:r>
                          <a:endParaRPr lang="en-GB" dirty="0"/>
                        </a:p>
                      </a:txBody>
                      <a:tcPr anchor="ctr"/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Moon</a:t>
                          </a:r>
                          <a:r>
                            <a:rPr lang="en-GB" baseline="0" dirty="0" smtClean="0"/>
                            <a:t> orbiting Earth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240,000</a:t>
                          </a:r>
                        </a:p>
                        <a:p>
                          <a:pPr algn="ctr"/>
                          <a:r>
                            <a:rPr lang="en-GB" dirty="0" smtClean="0"/>
                            <a:t>miles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1</a:t>
                          </a:r>
                          <a:r>
                            <a:rPr lang="en-GB" baseline="0" dirty="0" smtClean="0"/>
                            <a:t> orbit in 28 days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9"/>
                          <a:stretch>
                            <a:fillRect l="-401293" t="-563333" r="-201293" b="-9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2,244mph</a:t>
                          </a:r>
                          <a:endParaRPr lang="en-GB" dirty="0" smtClean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Gravity</a:t>
                          </a:r>
                          <a:endParaRPr lang="en-GB" dirty="0"/>
                        </a:p>
                      </a:txBody>
                      <a:tcPr anchor="ctr"/>
                    </a:tc>
                  </a:tr>
                  <a:tr h="840822">
                    <a:tc>
                      <a:txBody>
                        <a:bodyPr/>
                        <a:lstStyle/>
                        <a:p>
                          <a:pPr algn="ctr"/>
                          <a:endParaRPr lang="en-GB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Earth orbiting Sun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93 million miles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1 orbit in 365</a:t>
                          </a:r>
                          <a:r>
                            <a:rPr lang="en-GB" baseline="0" dirty="0" smtClean="0"/>
                            <a:t> days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9"/>
                          <a:stretch>
                            <a:fillRect l="-401293" t="-721014" r="-201293" b="-14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66,705mph</a:t>
                          </a:r>
                          <a:endParaRPr lang="en-GB" dirty="0" smtClean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Gravity</a:t>
                          </a:r>
                          <a:endParaRPr lang="en-GB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02598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795</TotalTime>
  <Words>247</Words>
  <Application>Microsoft Office PowerPoint</Application>
  <PresentationFormat>A4 Paper (210x297 mm)</PresentationFormat>
  <Paragraphs>102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Symbol</vt:lpstr>
      <vt:lpstr>Office Theme</vt:lpstr>
      <vt:lpstr>PowerPoint Presentation</vt:lpstr>
      <vt:lpstr>PowerPoint Presentation</vt:lpstr>
      <vt:lpstr>PowerPoint Presentation</vt:lpstr>
    </vt:vector>
  </TitlesOfParts>
  <Company>Sir Isaac Newton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 Colman</dc:creator>
  <cp:lastModifiedBy>Graham Colman</cp:lastModifiedBy>
  <cp:revision>10</cp:revision>
  <dcterms:created xsi:type="dcterms:W3CDTF">2017-02-16T09:44:10Z</dcterms:created>
  <dcterms:modified xsi:type="dcterms:W3CDTF">2021-02-08T09:28:31Z</dcterms:modified>
</cp:coreProperties>
</file>