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86" r:id="rId3"/>
    <p:sldId id="270" r:id="rId4"/>
    <p:sldId id="272" r:id="rId5"/>
    <p:sldId id="287" r:id="rId6"/>
    <p:sldId id="298" r:id="rId7"/>
    <p:sldId id="299" r:id="rId8"/>
    <p:sldId id="273" r:id="rId9"/>
    <p:sldId id="288" r:id="rId10"/>
    <p:sldId id="289" r:id="rId11"/>
    <p:sldId id="274" r:id="rId12"/>
    <p:sldId id="280" r:id="rId13"/>
    <p:sldId id="303" r:id="rId14"/>
    <p:sldId id="290" r:id="rId15"/>
    <p:sldId id="304" r:id="rId16"/>
    <p:sldId id="279" r:id="rId17"/>
    <p:sldId id="281" r:id="rId18"/>
    <p:sldId id="291" r:id="rId19"/>
    <p:sldId id="302" r:id="rId20"/>
    <p:sldId id="300" r:id="rId21"/>
    <p:sldId id="305" r:id="rId22"/>
    <p:sldId id="306" r:id="rId23"/>
    <p:sldId id="275" r:id="rId24"/>
    <p:sldId id="282" r:id="rId25"/>
    <p:sldId id="293" r:id="rId26"/>
    <p:sldId id="283" r:id="rId27"/>
    <p:sldId id="294" r:id="rId28"/>
    <p:sldId id="284" r:id="rId29"/>
    <p:sldId id="295" r:id="rId30"/>
    <p:sldId id="296" r:id="rId31"/>
    <p:sldId id="297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62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8B3B-B8D8-8148-83BE-7107B559B8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31CC-135D-4F41-A3D7-3ADEE8C4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9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8B3B-B8D8-8148-83BE-7107B559B8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31CC-135D-4F41-A3D7-3ADEE8C4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8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8B3B-B8D8-8148-83BE-7107B559B8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31CC-135D-4F41-A3D7-3ADEE8C4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8B3B-B8D8-8148-83BE-7107B559B8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31CC-135D-4F41-A3D7-3ADEE8C4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0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8B3B-B8D8-8148-83BE-7107B559B8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31CC-135D-4F41-A3D7-3ADEE8C4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6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8B3B-B8D8-8148-83BE-7107B559B8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31CC-135D-4F41-A3D7-3ADEE8C4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8B3B-B8D8-8148-83BE-7107B559B8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31CC-135D-4F41-A3D7-3ADEE8C4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8B3B-B8D8-8148-83BE-7107B559B8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31CC-135D-4F41-A3D7-3ADEE8C4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2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8B3B-B8D8-8148-83BE-7107B559B8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31CC-135D-4F41-A3D7-3ADEE8C4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5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8B3B-B8D8-8148-83BE-7107B559B8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31CC-135D-4F41-A3D7-3ADEE8C4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4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8B3B-B8D8-8148-83BE-7107B559B8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D31CC-135D-4F41-A3D7-3ADEE8C4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1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8B3B-B8D8-8148-83BE-7107B559B8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D31CC-135D-4F41-A3D7-3ADEE8C4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Complex Numbers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Intro Questions</a:t>
            </a:r>
            <a:br>
              <a:rPr lang="en-US" dirty="0">
                <a:latin typeface="Calibri"/>
                <a:cs typeface="Calibri"/>
              </a:rPr>
            </a:b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(Answers follow on each subsequent slide)</a:t>
            </a:r>
          </a:p>
        </p:txBody>
      </p:sp>
    </p:spTree>
    <p:extLst>
      <p:ext uri="{BB962C8B-B14F-4D97-AF65-F5344CB8AC3E}">
        <p14:creationId xmlns:p14="http://schemas.microsoft.com/office/powerpoint/2010/main" val="183287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=8+6</m:t>
                    </m:r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 </a:t>
                </a:r>
                <a:r>
                  <a:rPr lang="en-US" sz="3600" dirty="0"/>
                  <a:t>and  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Find:</a:t>
                </a: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3600" dirty="0"/>
              </a:p>
              <a:p>
                <a:pPr marL="0" indent="0">
                  <a:buNone/>
                </a:pPr>
                <a:endParaRPr lang="en-GB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  <a:blipFill rotWithShape="0">
                <a:blip r:embed="rId2"/>
                <a:stretch>
                  <a:fillRect l="-2222" t="-2156" b="-12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09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5674"/>
                <a:ext cx="8229600" cy="601525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=8+6</m:t>
                    </m:r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 </a:t>
                </a:r>
                <a:r>
                  <a:rPr lang="en-US" sz="3600" dirty="0"/>
                  <a:t>and  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Find:</a:t>
                </a: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n-GB" sz="3600" dirty="0"/>
              </a:p>
              <a:p>
                <a:pPr marL="0" indent="0">
                  <a:buNone/>
                </a:pPr>
                <a:endParaRPr lang="en-GB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5674"/>
                <a:ext cx="8229600" cy="6015251"/>
              </a:xfrm>
              <a:blipFill>
                <a:blip r:embed="rId2"/>
                <a:stretch>
                  <a:fillRect l="-2222" t="-1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89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5747"/>
                <a:ext cx="8229600" cy="60703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Find:</a:t>
                </a: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3+3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3−3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4400" dirty="0"/>
              </a:p>
              <a:p>
                <a:pPr marL="0" indent="0">
                  <a:buNone/>
                </a:pPr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5747"/>
                <a:ext cx="8229600" cy="6070399"/>
              </a:xfrm>
              <a:blipFill>
                <a:blip r:embed="rId2"/>
                <a:stretch>
                  <a:fillRect l="-2222" t="-15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54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5747"/>
                <a:ext cx="8229600" cy="60703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Find:</a:t>
                </a: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3+3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3−3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4400" dirty="0"/>
              </a:p>
              <a:p>
                <a:pPr marL="0" indent="0">
                  <a:buNone/>
                </a:pPr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5747"/>
                <a:ext cx="8229600" cy="6070399"/>
              </a:xfrm>
              <a:blipFill>
                <a:blip r:embed="rId2"/>
                <a:stretch>
                  <a:fillRect l="-2222" t="-1506" b="-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41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8535" y="535674"/>
                <a:ext cx="8804635" cy="546934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=8+6</m:t>
                    </m:r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</a:t>
                </a:r>
                <a:r>
                  <a:rPr lang="en-US" sz="3600" dirty="0"/>
                  <a:t>and 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:r>
                  <a:rPr lang="en-US" sz="3600" dirty="0"/>
                  <a:t>and 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Find:</a:t>
                </a: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i="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535" y="535674"/>
                <a:ext cx="8804635" cy="5469341"/>
              </a:xfrm>
              <a:blipFill>
                <a:blip r:embed="rId2"/>
                <a:stretch>
                  <a:fillRect l="-2147" t="-17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251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8535" y="535674"/>
                <a:ext cx="8804635" cy="546934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=8+6</m:t>
                    </m:r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</a:t>
                </a:r>
                <a:r>
                  <a:rPr lang="en-US" sz="3600" dirty="0"/>
                  <a:t>and 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:r>
                  <a:rPr lang="en-US" sz="3600" dirty="0"/>
                  <a:t>and 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Find:</a:t>
                </a: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i="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=0.644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927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283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>
                          <a:latin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GB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927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535" y="535674"/>
                <a:ext cx="8804635" cy="5469341"/>
              </a:xfrm>
              <a:blipFill>
                <a:blip r:embed="rId2"/>
                <a:stretch>
                  <a:fillRect l="-2147" t="-17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633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44603"/>
                <a:ext cx="8229600" cy="1007192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36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3600" dirty="0"/>
                  <a:t> and </a:t>
                </a:r>
                <a14:m>
                  <m:oMath xmlns:m="http://schemas.openxmlformats.org/officeDocument/2006/math">
                    <m:r>
                      <a:rPr lang="en-GB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36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3600" dirty="0"/>
              </a:p>
              <a:p>
                <a:pPr marL="0" indent="0">
                  <a:buNone/>
                </a:pPr>
                <a:endParaRPr lang="en-GB" sz="3600" dirty="0"/>
              </a:p>
              <a:p>
                <a:pPr marL="0" indent="0">
                  <a:buNone/>
                </a:pPr>
                <a:endParaRPr lang="en-GB" sz="36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44603"/>
                <a:ext cx="8229600" cy="1007192"/>
              </a:xfrm>
              <a:blipFill rotWithShape="0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032309" y="1924935"/>
            <a:ext cx="2797791" cy="3357352"/>
            <a:chOff x="6032309" y="2006521"/>
            <a:chExt cx="2797791" cy="33573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6538" t="25699" r="38777" b="42957"/>
            <a:stretch/>
          </p:blipFill>
          <p:spPr>
            <a:xfrm>
              <a:off x="6032309" y="2006521"/>
              <a:ext cx="2797791" cy="33573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892120" y="2702557"/>
                  <a:ext cx="826942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GB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120" y="2702557"/>
                  <a:ext cx="826942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737956" y="4173404"/>
                  <a:ext cx="826942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7956" y="4173404"/>
                  <a:ext cx="826942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5906" y="2310949"/>
                <a:ext cx="5707011" cy="2585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3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36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3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06" y="2310949"/>
                <a:ext cx="5707011" cy="25853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545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=8+6</m:t>
                    </m:r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 </a:t>
                </a:r>
                <a:r>
                  <a:rPr lang="en-US" sz="3600" dirty="0"/>
                  <a:t>and  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Write in modulus argument form:</a:t>
                </a: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  <a:blipFill rotWithShape="0">
                <a:blip r:embed="rId2"/>
                <a:stretch>
                  <a:fillRect l="-2222" t="-2156" b="-10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675573" y="2872544"/>
            <a:ext cx="2093157" cy="2511791"/>
            <a:chOff x="6032309" y="2006521"/>
            <a:chExt cx="2797791" cy="33573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6538" t="25699" r="38777" b="42957"/>
            <a:stretch/>
          </p:blipFill>
          <p:spPr>
            <a:xfrm>
              <a:off x="6032309" y="2006521"/>
              <a:ext cx="2797791" cy="33573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892120" y="2702557"/>
                  <a:ext cx="826942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GB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120" y="2702557"/>
                  <a:ext cx="826942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737956" y="4173404"/>
                  <a:ext cx="826942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7956" y="4173404"/>
                  <a:ext cx="826942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42210" y="5707034"/>
                <a:ext cx="525958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210" y="5707034"/>
                <a:ext cx="5259580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73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5674"/>
                <a:ext cx="8229600" cy="489613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=8+6</m:t>
                    </m:r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 </a:t>
                </a:r>
                <a:r>
                  <a:rPr lang="en-US" sz="3600" dirty="0"/>
                  <a:t>and  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Write in modulus argument form:</a:t>
                </a: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0.64+</m:t>
                          </m:r>
                          <m: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0.64</m:t>
                          </m:r>
                        </m:e>
                      </m:d>
                    </m:oMath>
                  </m:oMathPara>
                </a14:m>
                <a:endParaRPr lang="en-GB" sz="28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−0.64</m:t>
                              </m:r>
                            </m:e>
                          </m:d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−0.64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d>
                        <m:dPr>
                          <m:ctrlP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0.18+</m:t>
                          </m:r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0.18</m:t>
                          </m:r>
                        </m:e>
                      </m:d>
                    </m:oMath>
                  </m:oMathPara>
                </a14:m>
                <a:endParaRPr lang="en-GB" sz="28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=50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0.28+</m:t>
                          </m:r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0.28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5674"/>
                <a:ext cx="8229600" cy="4896135"/>
              </a:xfrm>
              <a:blipFill>
                <a:blip r:embed="rId2"/>
                <a:stretch>
                  <a:fillRect l="-2222" t="-19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201790" y="2999954"/>
            <a:ext cx="1718067" cy="2061683"/>
            <a:chOff x="6032309" y="2494728"/>
            <a:chExt cx="2797791" cy="33573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46538" t="25699" r="38777" b="42957"/>
            <a:stretch/>
          </p:blipFill>
          <p:spPr>
            <a:xfrm>
              <a:off x="6032309" y="2494728"/>
              <a:ext cx="2797791" cy="33573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892120" y="2702557"/>
                  <a:ext cx="826942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GB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120" y="2702557"/>
                  <a:ext cx="826942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892121" y="4419625"/>
                  <a:ext cx="826942" cy="4924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121" y="4419625"/>
                  <a:ext cx="826942" cy="49244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42210" y="5707034"/>
                <a:ext cx="525958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210" y="5707034"/>
                <a:ext cx="5259580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140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US" sz="3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Write in Cartesian form:</a:t>
                </a: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  <a:blipFill>
                <a:blip r:embed="rId2"/>
                <a:stretch>
                  <a:fillRect l="-2222" b="-10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675573" y="2872544"/>
            <a:ext cx="2093157" cy="2511791"/>
            <a:chOff x="6032309" y="2006521"/>
            <a:chExt cx="2797791" cy="33573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46538" t="25699" r="38777" b="42957"/>
            <a:stretch/>
          </p:blipFill>
          <p:spPr>
            <a:xfrm>
              <a:off x="6032309" y="2006521"/>
              <a:ext cx="2797791" cy="33573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892120" y="2702557"/>
                  <a:ext cx="826942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GB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120" y="2702557"/>
                  <a:ext cx="826942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737956" y="4173404"/>
                  <a:ext cx="826942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7956" y="4173404"/>
                  <a:ext cx="826942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42210" y="5707034"/>
                <a:ext cx="525958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210" y="5707034"/>
                <a:ext cx="5259581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934" y="544875"/>
                <a:ext cx="8816131" cy="921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GB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GB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𝑖𝑠𝑖𝑛</m:t>
                        </m:r>
                        <m:f>
                          <m:fPr>
                            <m:ctrlPr>
                              <a:rPr lang="en-GB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 </a:t>
                </a:r>
                <a:r>
                  <a:rPr lang="en-US" sz="3600" dirty="0"/>
                  <a:t>and   </a:t>
                </a:r>
                <a14:m>
                  <m:oMath xmlns:m="http://schemas.openxmlformats.org/officeDocument/2006/math">
                    <m:r>
                      <a:rPr lang="en-GB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GB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𝑖𝑠𝑖𝑛</m:t>
                        </m:r>
                        <m:f>
                          <m:fPr>
                            <m:ctrlP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34" y="544875"/>
                <a:ext cx="8816131" cy="921471"/>
              </a:xfrm>
              <a:prstGeom prst="rect">
                <a:avLst/>
              </a:prstGeom>
              <a:blipFill>
                <a:blip r:embed="rId7"/>
                <a:stretch>
                  <a:fillRect b="-9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23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3913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3913"/>
                <a:ext cx="8229600" cy="4525963"/>
              </a:xfrm>
              <a:blipFill rotWithShape="0">
                <a:blip r:embed="rId2"/>
                <a:stretch>
                  <a:fillRect b="-10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375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US" sz="3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Write in Cartesian form:</a:t>
                </a: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=4+4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8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=−1−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=3.76(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0.65+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𝑖𝑠𝑖𝑛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0.65)</m:t>
                      </m:r>
                    </m:oMath>
                  </m:oMathPara>
                </a14:m>
                <a:endParaRPr lang="en-GB" sz="28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2.42</m:t>
                      </m:r>
                      <m:r>
                        <a:rPr lang="en-GB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box>
                        <m:boxPr>
                          <m:ctrlPr>
                            <a:rPr lang="en-GB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GB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𝑖𝑠𝑖𝑛</m:t>
                      </m:r>
                      <m:box>
                        <m:boxPr>
                          <m:ctrlPr>
                            <a:rPr lang="en-GB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GB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  <a:blipFill>
                <a:blip r:embed="rId2"/>
                <a:stretch>
                  <a:fillRect l="-2222" b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42210" y="5707034"/>
                <a:ext cx="525958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210" y="5707034"/>
                <a:ext cx="5259581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934" y="544875"/>
                <a:ext cx="8816131" cy="921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GB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GB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𝑖𝑠𝑖𝑛</m:t>
                        </m:r>
                        <m:f>
                          <m:fPr>
                            <m:ctrlPr>
                              <a:rPr lang="en-GB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 </a:t>
                </a:r>
                <a:r>
                  <a:rPr lang="en-US" sz="3600" dirty="0"/>
                  <a:t>and   </a:t>
                </a:r>
                <a14:m>
                  <m:oMath xmlns:m="http://schemas.openxmlformats.org/officeDocument/2006/math">
                    <m:r>
                      <a:rPr lang="en-GB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GB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𝑖𝑠𝑖𝑛</m:t>
                        </m:r>
                        <m:f>
                          <m:fPr>
                            <m:ctrlP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34" y="544875"/>
                <a:ext cx="8816131" cy="921471"/>
              </a:xfrm>
              <a:prstGeom prst="rect">
                <a:avLst/>
              </a:prstGeom>
              <a:blipFill>
                <a:blip r:embed="rId4"/>
                <a:stretch>
                  <a:fillRect b="-9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329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402" y="3154373"/>
                <a:ext cx="8927184" cy="221890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i="1" dirty="0">
                    <a:latin typeface="Cambria Math" panose="02040503050406030204" pitchFamily="18" charset="0"/>
                  </a:rPr>
                  <a:t>  </a:t>
                </a:r>
                <a:r>
                  <a:rPr lang="en-US" sz="3600" dirty="0"/>
                  <a:t>and write your answer in modulus argument form</a:t>
                </a:r>
                <a:endParaRPr lang="en-US" sz="36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402" y="3154373"/>
                <a:ext cx="8927184" cy="2218905"/>
              </a:xfrm>
              <a:blipFill>
                <a:blip r:embed="rId2"/>
                <a:stretch>
                  <a:fillRect l="-2048" t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42210" y="5707034"/>
                <a:ext cx="525958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210" y="5707034"/>
                <a:ext cx="5259581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71490" y="210142"/>
                <a:ext cx="5338384" cy="2605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GB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GB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36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endParaRPr lang="en-GB" sz="36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GB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GB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490" y="210142"/>
                <a:ext cx="5338384" cy="26057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040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402" y="3154373"/>
                <a:ext cx="8927184" cy="221890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i="1" dirty="0">
                    <a:latin typeface="Cambria Math" panose="02040503050406030204" pitchFamily="18" charset="0"/>
                  </a:rPr>
                  <a:t>  </a:t>
                </a:r>
                <a:r>
                  <a:rPr lang="en-US" sz="3600" dirty="0"/>
                  <a:t>and write your answer in modulus argument form</a:t>
                </a:r>
                <a:endParaRPr lang="en-US" sz="36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402" y="3154373"/>
                <a:ext cx="8927184" cy="2218905"/>
              </a:xfrm>
              <a:blipFill>
                <a:blip r:embed="rId2"/>
                <a:stretch>
                  <a:fillRect l="-2048" t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42210" y="5707034"/>
                <a:ext cx="525958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𝑖𝑠𝑖𝑛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210" y="5707034"/>
                <a:ext cx="5259581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71490" y="210142"/>
                <a:ext cx="5338384" cy="2605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GB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GB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36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endParaRPr lang="en-GB" sz="36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GB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GB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490" y="210142"/>
                <a:ext cx="5338384" cy="26057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56F453-3691-44A7-8E40-B8FE94BB28C0}"/>
                  </a:ext>
                </a:extLst>
              </p:cNvPr>
              <p:cNvSpPr txBox="1"/>
              <p:nvPr/>
            </p:nvSpPr>
            <p:spPr>
              <a:xfrm>
                <a:off x="32994" y="4379968"/>
                <a:ext cx="9144000" cy="1337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3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3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ctrlPr>
                            <a:rPr lang="en-GB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en-GB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GB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𝑖𝑠𝑖𝑛</m:t>
                          </m:r>
                          <m:f>
                            <m:fPr>
                              <m:ctrlPr>
                                <a:rPr lang="en-GB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36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3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56F453-3691-44A7-8E40-B8FE94BB2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4" y="4379968"/>
                <a:ext cx="9144000" cy="1337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791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535674"/>
                <a:ext cx="8229600" cy="56850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sz="3600" dirty="0"/>
                  <a:t>The Complex Conjugate</a:t>
                </a:r>
              </a:p>
              <a:p>
                <a:pPr marL="0" indent="0" algn="ctr">
                  <a:buFont typeface="Arial"/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Given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US" sz="3600" dirty="0"/>
                  <a:t>, </a:t>
                </a:r>
              </a:p>
              <a:p>
                <a:pPr marL="0" indent="0">
                  <a:buNone/>
                </a:pPr>
                <a:r>
                  <a:rPr lang="en-US" sz="36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pPr marL="0" indent="0">
                  <a:buNone/>
                </a:pPr>
                <a:r>
                  <a:rPr lang="en-US" sz="3600" dirty="0"/>
                  <a:t>is known as the complex conjugate.</a:t>
                </a:r>
              </a:p>
              <a:p>
                <a:pPr marL="0" indent="0">
                  <a:buFont typeface="Arial"/>
                  <a:buNone/>
                </a:pPr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5674"/>
                <a:ext cx="8229600" cy="5685017"/>
              </a:xfrm>
              <a:prstGeom prst="rect">
                <a:avLst/>
              </a:prstGeom>
              <a:blipFill>
                <a:blip r:embed="rId2"/>
                <a:stretch>
                  <a:fillRect l="-2222" t="-1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647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=2+5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Find:</a:t>
                </a: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  <a:blipFill rotWithShape="0"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656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=2+5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Find:</a:t>
                </a:r>
                <a:endParaRPr lang="en-US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2+5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2−5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2+5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2−5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2+5</m:t>
                          </m:r>
                          <m:r>
                            <a:rPr lang="en-GB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=4+25=29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  <a:blipFill rotWithShape="0"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155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3600" b="0" dirty="0"/>
                  <a:t>Solve</a:t>
                </a:r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+9=0</m:t>
                      </m:r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  <a:blipFill rotWithShape="0">
                <a:blip r:embed="rId2"/>
                <a:stretch>
                  <a:fillRect t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756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3600" b="0" dirty="0"/>
                  <a:t>Solve</a:t>
                </a:r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+4=0, 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=−1±</m:t>
                      </m:r>
                      <m:rad>
                        <m:radPr>
                          <m:degHide m:val="on"/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+9=0,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=−1±</m:t>
                      </m:r>
                      <m:rad>
                        <m:radPr>
                          <m:degHide m:val="on"/>
                          <m:ctrlP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+6=0,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=−</m:t>
                      </m:r>
                      <m:box>
                        <m:box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r>
                        <a:rPr lang="en-GB" sz="3600" i="1">
                          <a:latin typeface="Cambria Math" panose="02040503050406030204" pitchFamily="18" charset="0"/>
                        </a:rPr>
                        <m:t>±</m:t>
                      </m:r>
                      <m:box>
                        <m:box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box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  <a:blipFill rotWithShape="0">
                <a:blip r:embed="rId2"/>
                <a:stretch>
                  <a:fillRect t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969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6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7030A0"/>
                    </a:solidFill>
                  </a:rPr>
                  <a:t>(where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rgbClr val="7030A0"/>
                    </a:solidFill>
                  </a:rPr>
                  <a:t> is a real number)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800" dirty="0"/>
                  <a:t>There is one root 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  Write down the value of the other root.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800" dirty="0"/>
                  <a:t>Find the product of the roots.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800" dirty="0"/>
                  <a:t>Write down the value of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  <a:blipFill rotWithShape="0">
                <a:blip r:embed="rId2"/>
                <a:stretch>
                  <a:fillRect l="-1556" r="-667" b="-91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514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5674"/>
                <a:ext cx="8229600" cy="508720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6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rgbClr val="7030A0"/>
                    </a:solidFill>
                  </a:rPr>
                  <a:t>(where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rgbClr val="7030A0"/>
                    </a:solidFill>
                  </a:rPr>
                  <a:t> is a real number)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800" dirty="0"/>
                  <a:t>There is one root 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  Write down the value of the other root.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2+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800" dirty="0"/>
                  <a:t>Find the product of the roots.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800" dirty="0"/>
                  <a:t>Write down the value of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5674"/>
                <a:ext cx="8229600" cy="5087204"/>
              </a:xfrm>
              <a:blipFill rotWithShape="0">
                <a:blip r:embed="rId2"/>
                <a:stretch>
                  <a:fillRect l="-1556" r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08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3913"/>
                <a:ext cx="8229600" cy="55785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3913"/>
                <a:ext cx="8229600" cy="557852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969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3600" b="0" dirty="0"/>
                  <a:t>For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GB" sz="3600" b="0" dirty="0"/>
                  <a:t>, solve</a:t>
                </a:r>
              </a:p>
              <a:p>
                <a:pPr marL="0" indent="0" algn="ctr">
                  <a:buNone/>
                </a:pPr>
                <a:r>
                  <a:rPr lang="en-GB" sz="2400" dirty="0"/>
                  <a:t>(write down an equation for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GB" sz="2400" dirty="0"/>
                  <a:t> in the form above)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=8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4−3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=3−8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5−8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5674"/>
                <a:ext cx="8229600" cy="4525963"/>
              </a:xfrm>
              <a:blipFill>
                <a:blip r:embed="rId2"/>
                <a:stretch>
                  <a:fillRect t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209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5674"/>
                <a:ext cx="8229600" cy="5428398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3600" b="0" dirty="0"/>
                  <a:t>For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GB" sz="3600" b="0" dirty="0"/>
                  <a:t>, solve</a:t>
                </a:r>
              </a:p>
              <a:p>
                <a:pPr marL="0" indent="0" algn="ctr">
                  <a:buNone/>
                </a:pPr>
                <a:r>
                  <a:rPr lang="en-GB" sz="2400" dirty="0"/>
                  <a:t>(write down an equation for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GB" sz="2400" dirty="0"/>
                  <a:t> in the form above)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=8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4−3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=8−</m:t>
                      </m:r>
                      <m:box>
                        <m:boxPr>
                          <m:ctrlP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36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=3−8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box>
                        <m:boxPr>
                          <m:ctrlP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box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3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5−8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box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5674"/>
                <a:ext cx="8229600" cy="5428398"/>
              </a:xfrm>
              <a:blipFill>
                <a:blip r:embed="rId2"/>
                <a:stretch>
                  <a:fillRect t="-1798" b="-6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819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5674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0" dirty="0"/>
              <a:t>Deduce a method for multiplying and dividing complex numbers written in modulus-argument form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lnSpc>
                <a:spcPct val="150000"/>
              </a:lnSpc>
              <a:buNone/>
            </a:pPr>
            <a:endParaRPr lang="en-GB" sz="3600" b="0" i="1" dirty="0">
              <a:latin typeface="Cambria Math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Sketch these on an Argand diagram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Multiply these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Sketch the result on the Argand diagram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Suggest how new angle is related to original angles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Suggest how new size is related to original size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Check and conclude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5083858"/>
                  </p:ext>
                </p:extLst>
              </p:nvPr>
            </p:nvGraphicFramePr>
            <p:xfrm>
              <a:off x="457200" y="2478615"/>
              <a:ext cx="8229600" cy="640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517462882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721151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60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360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=3+4</m:t>
                                </m:r>
                                <m:r>
                                  <a:rPr lang="en-GB" sz="360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GB" sz="36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3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=2+5</m:t>
                                </m:r>
                                <m:r>
                                  <a:rPr lang="en-GB" sz="3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20172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5083858"/>
                  </p:ext>
                </p:extLst>
              </p:nvPr>
            </p:nvGraphicFramePr>
            <p:xfrm>
              <a:off x="457200" y="2478615"/>
              <a:ext cx="8229600" cy="640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517462882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7211511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20172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668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77922"/>
                <a:ext cx="8229600" cy="534824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8+6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3−4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8+6</m:t>
                      </m:r>
                      <m:r>
                        <a:rPr lang="en-GB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3−4</m:t>
                          </m:r>
                          <m:r>
                            <a:rPr lang="en-GB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8+6</m:t>
                          </m:r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3−4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8+6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3−4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  <a:p>
                <a:pPr marL="0" indent="0">
                  <a:buNone/>
                </a:pPr>
                <a:endParaRPr lang="en-GB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77922"/>
                <a:ext cx="8229600" cy="534824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60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77922"/>
                <a:ext cx="8229600" cy="534824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8+6</m:t>
                      </m:r>
                      <m:r>
                        <a:rPr lang="en-GB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3−4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11+2</m:t>
                      </m:r>
                      <m:r>
                        <a:rPr lang="en-GB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8+6</m:t>
                      </m:r>
                      <m:r>
                        <a:rPr lang="en-GB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3−4</m:t>
                          </m:r>
                          <m:r>
                            <a:rPr lang="en-GB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5+10</m:t>
                      </m:r>
                      <m:r>
                        <a:rPr lang="en-GB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8+6</m:t>
                          </m:r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3−4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48−14</m:t>
                      </m:r>
                      <m:r>
                        <a:rPr lang="en-GB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36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8+6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3−4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GB" sz="3600" dirty="0"/>
              </a:p>
              <a:p>
                <a:pPr marL="0" indent="0">
                  <a:buNone/>
                </a:pPr>
                <a:endParaRPr lang="en-GB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77922"/>
                <a:ext cx="8229600" cy="534824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63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77922"/>
                <a:ext cx="8229600" cy="534824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8+4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1+3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8+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77922"/>
                <a:ext cx="8229600" cy="534824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75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77922"/>
                <a:ext cx="8229600" cy="534824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8+4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1+3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8+4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1+3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GB" sz="3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1−3</m:t>
                          </m:r>
                          <m: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2−2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8+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GB" sz="3600" i="1">
                          <a:latin typeface="Cambria Math" panose="02040503050406030204" pitchFamily="18" charset="0"/>
                        </a:rPr>
                        <m:t>=2−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GB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77922"/>
                <a:ext cx="8229600" cy="534824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38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9071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3600" b="0" dirty="0"/>
                  <a:t>Illustrate on </a:t>
                </a:r>
                <a:r>
                  <a:rPr lang="en-GB" sz="3600" b="0" dirty="0" err="1"/>
                  <a:t>Argand</a:t>
                </a:r>
                <a:r>
                  <a:rPr lang="en-GB" sz="3600" b="0" dirty="0"/>
                  <a:t> diagram:</a:t>
                </a:r>
              </a:p>
              <a:p>
                <a:pPr marL="0" indent="0">
                  <a:buNone/>
                </a:pPr>
                <a:endParaRPr lang="en-GB" sz="11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8+6</m:t>
                    </m:r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9071"/>
                <a:ext cx="8229600" cy="4525963"/>
              </a:xfrm>
              <a:blipFill rotWithShape="0">
                <a:blip r:embed="rId2"/>
                <a:stretch>
                  <a:fillRect l="-2222" t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399" t="20289" r="25874" b="24113"/>
          <a:stretch/>
        </p:blipFill>
        <p:spPr>
          <a:xfrm>
            <a:off x="883257" y="1882851"/>
            <a:ext cx="7377485" cy="4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6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399" t="20289" r="25874" b="24113"/>
          <a:stretch/>
        </p:blipFill>
        <p:spPr>
          <a:xfrm>
            <a:off x="883257" y="1882851"/>
            <a:ext cx="7377485" cy="4831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9071"/>
                <a:ext cx="8229600" cy="64656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3600" b="0" dirty="0"/>
                  <a:t>Illustrate on </a:t>
                </a:r>
                <a:r>
                  <a:rPr lang="en-GB" sz="3600" b="0" dirty="0" err="1"/>
                  <a:t>Argand</a:t>
                </a:r>
                <a:r>
                  <a:rPr lang="en-GB" sz="3600" b="0" dirty="0"/>
                  <a:t> diagram:</a:t>
                </a:r>
              </a:p>
              <a:p>
                <a:pPr marL="0" indent="0">
                  <a:buNone/>
                </a:pPr>
                <a:endParaRPr lang="en-GB" sz="11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8+6</m:t>
                    </m:r>
                    <m:r>
                      <a:rPr lang="en-GB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9071"/>
                <a:ext cx="8229600" cy="6465628"/>
              </a:xfrm>
              <a:blipFill rotWithShape="0">
                <a:blip r:embed="rId3"/>
                <a:stretch>
                  <a:fillRect l="-2222" t="-1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196215" y="1735647"/>
            <a:ext cx="1009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70C0"/>
                </a:solidFill>
              </a:rPr>
              <a:t>X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0508" y="5644001"/>
            <a:ext cx="1009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40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999</Words>
  <Application>Microsoft Office PowerPoint</Application>
  <PresentationFormat>On-screen Show (4:3)</PresentationFormat>
  <Paragraphs>212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Times New Roman</vt:lpstr>
      <vt:lpstr>Office Theme</vt:lpstr>
      <vt:lpstr>Complex Numbers Intro Questions  (Answers follow on each subsequent slide)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Arithmetic Progression Intro Questions</dc:title>
  <dc:creator>Mr &amp; Mrs Colman</dc:creator>
  <cp:lastModifiedBy>Graham Colman</cp:lastModifiedBy>
  <cp:revision>36</cp:revision>
  <dcterms:created xsi:type="dcterms:W3CDTF">2013-11-14T09:07:09Z</dcterms:created>
  <dcterms:modified xsi:type="dcterms:W3CDTF">2021-09-28T12:41:03Z</dcterms:modified>
</cp:coreProperties>
</file>