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104" y="-1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9" Type="http://schemas.openxmlformats.org/officeDocument/2006/relationships/image" Target="../media/image9.emf"/><Relationship Id="rId10" Type="http://schemas.openxmlformats.org/officeDocument/2006/relationships/image" Target="../media/image10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17.emf"/><Relationship Id="rId8" Type="http://schemas.openxmlformats.org/officeDocument/2006/relationships/image" Target="../media/image18.emf"/><Relationship Id="rId9" Type="http://schemas.openxmlformats.org/officeDocument/2006/relationships/image" Target="../media/image19.emf"/><Relationship Id="rId10" Type="http://schemas.openxmlformats.org/officeDocument/2006/relationships/image" Target="../media/image20.emf"/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5299-3904-4618-A410-FB3E8A00ABD4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42896-D216-4598-B4DB-DE4334ED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F642E-E6F4-4BA7-8529-22747708646D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DA8B9-FD6D-4AA2-BE13-0B275C776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BE22D-0E6A-4A48-8857-5C2615FD3B5C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A50C-3905-4C63-B067-EAD418831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5F223-8A76-4503-97CD-DDC1684B9788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E267-2C03-466E-8960-89E0BD6F1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2484-B7C5-4710-8EDD-42E55ED0EBF7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FC94E-5326-468C-B508-6FF19BD9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B913D-DED8-4DC1-8C66-8DCB5E141881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C308-4222-4F18-8EEF-6E89E6E0E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70D66-2729-4268-8660-3E568C245901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0BA0-870A-4209-A93A-66B63D7C3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19D16-C586-4AC7-ADD1-279BFB918952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C91A-83CA-422F-BD63-DF19900B5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FFCE-AE89-4406-900D-0535657C35F0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2D58-C1A0-4242-9C06-E6533FEB4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F63DB-C4A3-48A9-9D4C-427932DB5490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88C54-2949-4B2A-87FC-20EBFBA4E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CB94E-D87E-4D1E-9556-1D3764D3C563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80B1B-1098-48B5-9317-848B1AC94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E84A77-F5BB-4E6D-ADDC-CA51B4420B90}" type="datetimeFigureOut">
              <a:rPr lang="en-US"/>
              <a:pPr>
                <a:defRPr/>
              </a:pPr>
              <a:t>18/06/2014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31BC1-89FD-4C35-955B-62FF6EE3F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9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0.emf"/><Relationship Id="rId10" Type="http://schemas.openxmlformats.org/officeDocument/2006/relationships/image" Target="../media/image4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5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6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7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8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19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0.emf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10" Type="http://schemas.openxmlformats.org/officeDocument/2006/relationships/image" Target="../media/image14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5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6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7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18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2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Two Differentiation Puzzles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file contains two puzzles to consolidate understanding of differentiation.  </a:t>
            </a:r>
          </a:p>
          <a:p>
            <a:r>
              <a:rPr lang="en-GB" dirty="0" smtClean="0"/>
              <a:t>Puzzle 1 on slide 2 involves positive, integer powers</a:t>
            </a:r>
          </a:p>
          <a:p>
            <a:r>
              <a:rPr lang="en-GB" dirty="0" smtClean="0"/>
              <a:t>Puzzle 2 on slide 3 involves negative and/or fractional powers.</a:t>
            </a:r>
          </a:p>
          <a:p>
            <a:r>
              <a:rPr lang="en-GB" dirty="0" smtClean="0"/>
              <a:t>To support students completing puzzle 1, slide 4 shows each of the graphs of puzzle 1.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3" name="Object 129"/>
          <p:cNvGraphicFramePr>
            <a:graphicFrameLocks noChangeAspect="1"/>
          </p:cNvGraphicFramePr>
          <p:nvPr/>
        </p:nvGraphicFramePr>
        <p:xfrm>
          <a:off x="358775" y="528638"/>
          <a:ext cx="9334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3" imgW="612360" imgH="219240" progId="Equation.3">
                  <p:embed/>
                </p:oleObj>
              </mc:Choice>
              <mc:Fallback>
                <p:oleObj name="Equation" r:id="rId3" imgW="612360" imgH="21924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528638"/>
                        <a:ext cx="9334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4" name="Object 130"/>
          <p:cNvGraphicFramePr>
            <a:graphicFrameLocks noChangeAspect="1"/>
          </p:cNvGraphicFramePr>
          <p:nvPr/>
        </p:nvGraphicFramePr>
        <p:xfrm>
          <a:off x="327025" y="1846263"/>
          <a:ext cx="10096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5" imgW="658080" imgH="219240" progId="Equation.3">
                  <p:embed/>
                </p:oleObj>
              </mc:Choice>
              <mc:Fallback>
                <p:oleObj name="Equation" r:id="rId5" imgW="658080" imgH="219240" progId="Equation.3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846263"/>
                        <a:ext cx="10096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5" name="Object 131"/>
          <p:cNvGraphicFramePr>
            <a:graphicFrameLocks noChangeAspect="1"/>
          </p:cNvGraphicFramePr>
          <p:nvPr/>
        </p:nvGraphicFramePr>
        <p:xfrm>
          <a:off x="263525" y="3233738"/>
          <a:ext cx="11239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7" imgW="740520" imgH="219240" progId="Equation.3">
                  <p:embed/>
                </p:oleObj>
              </mc:Choice>
              <mc:Fallback>
                <p:oleObj name="Equation" r:id="rId7" imgW="740520" imgH="219240" progId="Equation.3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3233738"/>
                        <a:ext cx="11239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6" name="Object 132"/>
          <p:cNvGraphicFramePr>
            <a:graphicFrameLocks noChangeAspect="1"/>
          </p:cNvGraphicFramePr>
          <p:nvPr/>
        </p:nvGraphicFramePr>
        <p:xfrm>
          <a:off x="233363" y="5951538"/>
          <a:ext cx="11969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9" imgW="1078560" imgH="393120" progId="Equation.3">
                  <p:embed/>
                </p:oleObj>
              </mc:Choice>
              <mc:Fallback>
                <p:oleObj name="Equation" r:id="rId9" imgW="1078560" imgH="393120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5951538"/>
                        <a:ext cx="1196975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" name="Object 133"/>
          <p:cNvGraphicFramePr>
            <a:graphicFrameLocks noChangeAspect="1"/>
          </p:cNvGraphicFramePr>
          <p:nvPr/>
        </p:nvGraphicFramePr>
        <p:xfrm>
          <a:off x="155575" y="4457700"/>
          <a:ext cx="137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11" imgW="905040" imgH="393120" progId="Equation.3">
                  <p:embed/>
                </p:oleObj>
              </mc:Choice>
              <mc:Fallback>
                <p:oleObj name="Equation" r:id="rId11" imgW="905040" imgH="393120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" y="4457700"/>
                        <a:ext cx="13716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8" name="Object 134"/>
          <p:cNvGraphicFramePr>
            <a:graphicFrameLocks noChangeAspect="1"/>
          </p:cNvGraphicFramePr>
          <p:nvPr/>
        </p:nvGraphicFramePr>
        <p:xfrm>
          <a:off x="2100263" y="327025"/>
          <a:ext cx="752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13" imgW="520920" imgH="383760" progId="Equation.3">
                  <p:embed/>
                </p:oleObj>
              </mc:Choice>
              <mc:Fallback>
                <p:oleObj name="Equation" r:id="rId13" imgW="520920" imgH="38376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27025"/>
                        <a:ext cx="752475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9" name="Object 135"/>
          <p:cNvGraphicFramePr>
            <a:graphicFrameLocks noChangeAspect="1"/>
          </p:cNvGraphicFramePr>
          <p:nvPr/>
        </p:nvGraphicFramePr>
        <p:xfrm>
          <a:off x="1878013" y="1801813"/>
          <a:ext cx="12398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Equation" r:id="rId15" imgW="868320" imgH="383760" progId="Equation.3">
                  <p:embed/>
                </p:oleObj>
              </mc:Choice>
              <mc:Fallback>
                <p:oleObj name="Equation" r:id="rId15" imgW="868320" imgH="383760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8013" y="1801813"/>
                        <a:ext cx="1239837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0" name="Object 136"/>
          <p:cNvGraphicFramePr>
            <a:graphicFrameLocks noChangeAspect="1"/>
          </p:cNvGraphicFramePr>
          <p:nvPr/>
        </p:nvGraphicFramePr>
        <p:xfrm>
          <a:off x="1939925" y="3149600"/>
          <a:ext cx="11318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Equation" r:id="rId17" imgW="786240" imgH="383760" progId="Equation.3">
                  <p:embed/>
                </p:oleObj>
              </mc:Choice>
              <mc:Fallback>
                <p:oleObj name="Equation" r:id="rId17" imgW="786240" imgH="383760" progId="Equation.3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3149600"/>
                        <a:ext cx="113188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1" name="Object 137"/>
          <p:cNvGraphicFramePr>
            <a:graphicFrameLocks noChangeAspect="1"/>
          </p:cNvGraphicFramePr>
          <p:nvPr/>
        </p:nvGraphicFramePr>
        <p:xfrm>
          <a:off x="1909763" y="4513263"/>
          <a:ext cx="11334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3" name="Equation" r:id="rId19" imgW="786240" imgH="393120" progId="Equation.3">
                  <p:embed/>
                </p:oleObj>
              </mc:Choice>
              <mc:Fallback>
                <p:oleObj name="Equation" r:id="rId19" imgW="786240" imgH="393120" progId="Equation.3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763" y="4513263"/>
                        <a:ext cx="113347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" name="Object 138"/>
          <p:cNvGraphicFramePr>
            <a:graphicFrameLocks noChangeAspect="1"/>
          </p:cNvGraphicFramePr>
          <p:nvPr/>
        </p:nvGraphicFramePr>
        <p:xfrm>
          <a:off x="1768475" y="5892800"/>
          <a:ext cx="14017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4" name="Equation" r:id="rId21" imgW="978120" imgH="383760" progId="Equation.3">
                  <p:embed/>
                </p:oleObj>
              </mc:Choice>
              <mc:Fallback>
                <p:oleObj name="Equation" r:id="rId21" imgW="978120" imgH="383760" progId="Equation.3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5" y="5892800"/>
                        <a:ext cx="1401763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3" name="TextBox 70"/>
          <p:cNvSpPr txBox="1">
            <a:spLocks noChangeArrowheads="1"/>
          </p:cNvSpPr>
          <p:nvPr/>
        </p:nvSpPr>
        <p:spPr bwMode="auto">
          <a:xfrm>
            <a:off x="3302000" y="346075"/>
            <a:ext cx="1652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64" name="TextBox 71"/>
          <p:cNvSpPr txBox="1">
            <a:spLocks noChangeArrowheads="1"/>
          </p:cNvSpPr>
          <p:nvPr/>
        </p:nvSpPr>
        <p:spPr bwMode="auto">
          <a:xfrm>
            <a:off x="3300413" y="4473575"/>
            <a:ext cx="165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65" name="TextBox 72"/>
          <p:cNvSpPr txBox="1">
            <a:spLocks noChangeArrowheads="1"/>
          </p:cNvSpPr>
          <p:nvPr/>
        </p:nvSpPr>
        <p:spPr bwMode="auto">
          <a:xfrm>
            <a:off x="3300413" y="1736725"/>
            <a:ext cx="165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8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66" name="TextBox 73"/>
          <p:cNvSpPr txBox="1">
            <a:spLocks noChangeArrowheads="1"/>
          </p:cNvSpPr>
          <p:nvPr/>
        </p:nvSpPr>
        <p:spPr bwMode="auto">
          <a:xfrm>
            <a:off x="3313113" y="3092450"/>
            <a:ext cx="165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6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67" name="TextBox 74"/>
          <p:cNvSpPr txBox="1">
            <a:spLocks noChangeArrowheads="1"/>
          </p:cNvSpPr>
          <p:nvPr/>
        </p:nvSpPr>
        <p:spPr bwMode="auto">
          <a:xfrm>
            <a:off x="3300413" y="5865813"/>
            <a:ext cx="1651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68" name="TextBox 75"/>
          <p:cNvSpPr txBox="1">
            <a:spLocks noChangeArrowheads="1"/>
          </p:cNvSpPr>
          <p:nvPr/>
        </p:nvSpPr>
        <p:spPr bwMode="auto">
          <a:xfrm>
            <a:off x="4960938" y="365125"/>
            <a:ext cx="1652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8</a:t>
            </a:r>
            <a:endParaRPr lang="en-US">
              <a:latin typeface="Calibri" pitchFamily="34" charset="0"/>
            </a:endParaRPr>
          </a:p>
        </p:txBody>
      </p:sp>
      <p:sp>
        <p:nvSpPr>
          <p:cNvPr id="1169" name="TextBox 76"/>
          <p:cNvSpPr txBox="1">
            <a:spLocks noChangeArrowheads="1"/>
          </p:cNvSpPr>
          <p:nvPr/>
        </p:nvSpPr>
        <p:spPr bwMode="auto">
          <a:xfrm>
            <a:off x="4949825" y="4445000"/>
            <a:ext cx="1652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endParaRPr lang="en-US">
              <a:latin typeface="Calibri" pitchFamily="34" charset="0"/>
            </a:endParaRPr>
          </a:p>
        </p:txBody>
      </p:sp>
      <p:sp>
        <p:nvSpPr>
          <p:cNvPr id="1170" name="TextBox 77"/>
          <p:cNvSpPr txBox="1">
            <a:spLocks noChangeArrowheads="1"/>
          </p:cNvSpPr>
          <p:nvPr/>
        </p:nvSpPr>
        <p:spPr bwMode="auto">
          <a:xfrm>
            <a:off x="4965700" y="1730375"/>
            <a:ext cx="1652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4</a:t>
            </a:r>
            <a:endParaRPr lang="en-US">
              <a:latin typeface="Calibri" pitchFamily="34" charset="0"/>
            </a:endParaRPr>
          </a:p>
        </p:txBody>
      </p:sp>
      <p:sp>
        <p:nvSpPr>
          <p:cNvPr id="1171" name="TextBox 78"/>
          <p:cNvSpPr txBox="1">
            <a:spLocks noChangeArrowheads="1"/>
          </p:cNvSpPr>
          <p:nvPr/>
        </p:nvSpPr>
        <p:spPr bwMode="auto">
          <a:xfrm>
            <a:off x="4948238" y="3100388"/>
            <a:ext cx="165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16</a:t>
            </a:r>
            <a:endParaRPr lang="en-US">
              <a:latin typeface="Calibri" pitchFamily="34" charset="0"/>
            </a:endParaRPr>
          </a:p>
        </p:txBody>
      </p:sp>
      <p:sp>
        <p:nvSpPr>
          <p:cNvPr id="1172" name="TextBox 79"/>
          <p:cNvSpPr txBox="1">
            <a:spLocks noChangeArrowheads="1"/>
          </p:cNvSpPr>
          <p:nvPr/>
        </p:nvSpPr>
        <p:spPr bwMode="auto">
          <a:xfrm>
            <a:off x="4948238" y="5851525"/>
            <a:ext cx="165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-6</a:t>
            </a:r>
            <a:endParaRPr lang="en-US">
              <a:latin typeface="Calibri" pitchFamily="34" charset="0"/>
            </a:endParaRPr>
          </a:p>
        </p:txBody>
      </p:sp>
      <p:sp>
        <p:nvSpPr>
          <p:cNvPr id="1173" name="TextBox 80"/>
          <p:cNvSpPr txBox="1">
            <a:spLocks noChangeArrowheads="1"/>
          </p:cNvSpPr>
          <p:nvPr/>
        </p:nvSpPr>
        <p:spPr bwMode="auto">
          <a:xfrm>
            <a:off x="6599238" y="225425"/>
            <a:ext cx="1652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Stationary</a:t>
            </a:r>
          </a:p>
          <a:p>
            <a:pPr algn="ctr"/>
            <a:r>
              <a:rPr lang="en-US" sz="1600">
                <a:latin typeface="Calibri" pitchFamily="34" charset="0"/>
              </a:rPr>
              <a:t>point at</a:t>
            </a:r>
          </a:p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en-US" sz="1600">
                <a:latin typeface="Calibri" pitchFamily="34" charset="0"/>
              </a:rPr>
              <a:t>,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4)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74" name="TextBox 81"/>
          <p:cNvSpPr txBox="1">
            <a:spLocks noChangeArrowheads="1"/>
          </p:cNvSpPr>
          <p:nvPr/>
        </p:nvSpPr>
        <p:spPr bwMode="auto">
          <a:xfrm>
            <a:off x="6599238" y="1439863"/>
            <a:ext cx="16525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Stationary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points at</a:t>
            </a: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(0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>
                <a:latin typeface="Calibri" pitchFamily="34" charset="0"/>
              </a:rPr>
              <a:t>and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(2/3</a:t>
            </a:r>
            <a:r>
              <a:rPr lang="en-US" sz="1600" dirty="0">
                <a:latin typeface="Calibri" pitchFamily="34" charset="0"/>
              </a:rPr>
              <a:t>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-4/27)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75" name="TextBox 82"/>
          <p:cNvSpPr txBox="1">
            <a:spLocks noChangeArrowheads="1"/>
          </p:cNvSpPr>
          <p:nvPr/>
        </p:nvSpPr>
        <p:spPr bwMode="auto">
          <a:xfrm>
            <a:off x="6599238" y="2967038"/>
            <a:ext cx="1652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Stationary</a:t>
            </a:r>
          </a:p>
          <a:p>
            <a:pPr algn="ctr"/>
            <a:r>
              <a:rPr lang="en-US" sz="1600">
                <a:latin typeface="Calibri" pitchFamily="34" charset="0"/>
              </a:rPr>
              <a:t>point at</a:t>
            </a:r>
          </a:p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(5, 25)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76" name="TextBox 83"/>
          <p:cNvSpPr txBox="1">
            <a:spLocks noChangeArrowheads="1"/>
          </p:cNvSpPr>
          <p:nvPr/>
        </p:nvSpPr>
        <p:spPr bwMode="auto">
          <a:xfrm>
            <a:off x="6599238" y="4340225"/>
            <a:ext cx="1652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Stationary</a:t>
            </a:r>
          </a:p>
          <a:p>
            <a:pPr algn="ctr"/>
            <a:r>
              <a:rPr lang="en-US" sz="1600">
                <a:latin typeface="Calibri" pitchFamily="34" charset="0"/>
              </a:rPr>
              <a:t>points at</a:t>
            </a:r>
          </a:p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(-2,</a:t>
            </a:r>
            <a:r>
              <a:rPr lang="en-US" sz="1600">
                <a:latin typeface="Calibri" pitchFamily="34" charset="0"/>
              </a:rPr>
              <a:t>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en-US" sz="1600">
                <a:latin typeface="Calibri" pitchFamily="34" charset="0"/>
              </a:rPr>
              <a:t>and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(2</a:t>
            </a:r>
            <a:r>
              <a:rPr lang="en-US" sz="1600">
                <a:latin typeface="Calibri" pitchFamily="34" charset="0"/>
              </a:rPr>
              <a:t>,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1)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77" name="TextBox 84"/>
          <p:cNvSpPr txBox="1">
            <a:spLocks noChangeArrowheads="1"/>
          </p:cNvSpPr>
          <p:nvPr/>
        </p:nvSpPr>
        <p:spPr bwMode="auto">
          <a:xfrm>
            <a:off x="6599238" y="5573713"/>
            <a:ext cx="16525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Stationary</a:t>
            </a:r>
          </a:p>
          <a:p>
            <a:pPr algn="ctr"/>
            <a:r>
              <a:rPr lang="en-US" sz="1600">
                <a:latin typeface="Calibri" pitchFamily="34" charset="0"/>
              </a:rPr>
              <a:t>points at</a:t>
            </a:r>
          </a:p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(-1</a:t>
            </a:r>
            <a:r>
              <a:rPr lang="en-US" sz="1600">
                <a:latin typeface="Calibri" pitchFamily="34" charset="0"/>
              </a:rPr>
              <a:t>,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3/4)</a:t>
            </a:r>
            <a:r>
              <a:rPr lang="en-US" sz="1600">
                <a:latin typeface="Calibri" pitchFamily="34" charset="0"/>
              </a:rPr>
              <a:t> and</a:t>
            </a:r>
          </a:p>
          <a:p>
            <a:pPr algn="ctr"/>
            <a:r>
              <a:rPr lang="en-US" sz="160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1600">
                <a:latin typeface="Calibri" pitchFamily="34" charset="0"/>
              </a:rPr>
              <a:t>,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-6)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78" name="TextBox 85"/>
          <p:cNvSpPr txBox="1">
            <a:spLocks noChangeArrowheads="1"/>
          </p:cNvSpPr>
          <p:nvPr/>
        </p:nvSpPr>
        <p:spPr bwMode="auto">
          <a:xfrm>
            <a:off x="8251825" y="225425"/>
            <a:ext cx="1652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Equation of tangent at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 is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79" name="TextBox 86"/>
          <p:cNvSpPr txBox="1">
            <a:spLocks noChangeArrowheads="1"/>
          </p:cNvSpPr>
          <p:nvPr/>
        </p:nvSpPr>
        <p:spPr bwMode="auto">
          <a:xfrm>
            <a:off x="8251825" y="1584325"/>
            <a:ext cx="1652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Equation of tangent at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 is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8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– 12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80" name="TextBox 87"/>
          <p:cNvSpPr txBox="1">
            <a:spLocks noChangeArrowheads="1"/>
          </p:cNvSpPr>
          <p:nvPr/>
        </p:nvSpPr>
        <p:spPr bwMode="auto">
          <a:xfrm>
            <a:off x="8270875" y="2967038"/>
            <a:ext cx="1652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Equation of tangent at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 is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6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+ 4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81" name="TextBox 88"/>
          <p:cNvSpPr txBox="1">
            <a:spLocks noChangeArrowheads="1"/>
          </p:cNvSpPr>
          <p:nvPr/>
        </p:nvSpPr>
        <p:spPr bwMode="auto">
          <a:xfrm>
            <a:off x="8258175" y="4362450"/>
            <a:ext cx="1652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Equation of tangent at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 is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182" name="TextBox 89"/>
          <p:cNvSpPr txBox="1">
            <a:spLocks noChangeArrowheads="1"/>
          </p:cNvSpPr>
          <p:nvPr/>
        </p:nvSpPr>
        <p:spPr bwMode="auto">
          <a:xfrm>
            <a:off x="8270875" y="5711825"/>
            <a:ext cx="1652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Equation of tangent at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1600">
                <a:latin typeface="Calibri" pitchFamily="34" charset="0"/>
              </a:rPr>
              <a:t> is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-6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21063" y="1439863"/>
            <a:ext cx="1404937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3421063" y="2835275"/>
            <a:ext cx="1404937" cy="118745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3421063" y="419100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3421063" y="558482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3424238" y="93663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Rounded Rectangle 94"/>
          <p:cNvSpPr/>
          <p:nvPr/>
        </p:nvSpPr>
        <p:spPr>
          <a:xfrm>
            <a:off x="5078413" y="144780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Rounded Rectangle 95"/>
          <p:cNvSpPr/>
          <p:nvPr/>
        </p:nvSpPr>
        <p:spPr>
          <a:xfrm>
            <a:off x="5078413" y="284162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Rounded Rectangle 96"/>
          <p:cNvSpPr/>
          <p:nvPr/>
        </p:nvSpPr>
        <p:spPr>
          <a:xfrm>
            <a:off x="5078413" y="419735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Rounded Rectangle 97"/>
          <p:cNvSpPr/>
          <p:nvPr/>
        </p:nvSpPr>
        <p:spPr>
          <a:xfrm>
            <a:off x="5078413" y="559117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080000" y="100013"/>
            <a:ext cx="1404938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724650" y="1443038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6724650" y="2836863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724650" y="4192588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6724650" y="5586413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6726238" y="9525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Rounded Rectangle 104"/>
          <p:cNvSpPr/>
          <p:nvPr/>
        </p:nvSpPr>
        <p:spPr>
          <a:xfrm>
            <a:off x="8380413" y="1449388"/>
            <a:ext cx="1404937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8380413" y="2843213"/>
            <a:ext cx="1404937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Rounded Rectangle 106"/>
          <p:cNvSpPr/>
          <p:nvPr/>
        </p:nvSpPr>
        <p:spPr>
          <a:xfrm>
            <a:off x="8380413" y="420052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Rounded Rectangle 107"/>
          <p:cNvSpPr/>
          <p:nvPr/>
        </p:nvSpPr>
        <p:spPr>
          <a:xfrm>
            <a:off x="8380413" y="559435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Rounded Rectangle 108"/>
          <p:cNvSpPr/>
          <p:nvPr/>
        </p:nvSpPr>
        <p:spPr>
          <a:xfrm>
            <a:off x="8383588" y="101600"/>
            <a:ext cx="1403350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Rounded Rectangle 109"/>
          <p:cNvSpPr/>
          <p:nvPr/>
        </p:nvSpPr>
        <p:spPr>
          <a:xfrm>
            <a:off x="123825" y="1449388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123825" y="2843213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23825" y="4200525"/>
            <a:ext cx="1403350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123825" y="5594350"/>
            <a:ext cx="1403350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Rounded Rectangle 113"/>
          <p:cNvSpPr/>
          <p:nvPr/>
        </p:nvSpPr>
        <p:spPr>
          <a:xfrm>
            <a:off x="125413" y="10160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Rounded Rectangle 114"/>
          <p:cNvSpPr/>
          <p:nvPr/>
        </p:nvSpPr>
        <p:spPr>
          <a:xfrm>
            <a:off x="1779588" y="145732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Rounded Rectangle 115"/>
          <p:cNvSpPr/>
          <p:nvPr/>
        </p:nvSpPr>
        <p:spPr>
          <a:xfrm>
            <a:off x="1779588" y="285115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Rounded Rectangle 116"/>
          <p:cNvSpPr/>
          <p:nvPr/>
        </p:nvSpPr>
        <p:spPr>
          <a:xfrm>
            <a:off x="1779588" y="420687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779588" y="560070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Rounded Rectangle 118"/>
          <p:cNvSpPr/>
          <p:nvPr/>
        </p:nvSpPr>
        <p:spPr>
          <a:xfrm>
            <a:off x="1782763" y="109538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3" name="Object 95"/>
          <p:cNvGraphicFramePr>
            <a:graphicFrameLocks noChangeAspect="1"/>
          </p:cNvGraphicFramePr>
          <p:nvPr/>
        </p:nvGraphicFramePr>
        <p:xfrm>
          <a:off x="241300" y="387350"/>
          <a:ext cx="11684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Equation" r:id="rId3" imgW="456840" imgH="228240" progId="Equation.3">
                  <p:embed/>
                </p:oleObj>
              </mc:Choice>
              <mc:Fallback>
                <p:oleObj name="Equation" r:id="rId3" imgW="456840" imgH="22824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" y="387350"/>
                        <a:ext cx="11684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4" name="Object 96"/>
          <p:cNvGraphicFramePr>
            <a:graphicFrameLocks noChangeAspect="1"/>
          </p:cNvGraphicFramePr>
          <p:nvPr/>
        </p:nvGraphicFramePr>
        <p:xfrm>
          <a:off x="279400" y="1558925"/>
          <a:ext cx="11525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5" imgW="466200" imgH="411120" progId="Equation.3">
                  <p:embed/>
                </p:oleObj>
              </mc:Choice>
              <mc:Fallback>
                <p:oleObj name="Equation" r:id="rId5" imgW="466200" imgH="41112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1558925"/>
                        <a:ext cx="11525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5" name="Object 97"/>
          <p:cNvGraphicFramePr>
            <a:graphicFrameLocks noChangeAspect="1"/>
          </p:cNvGraphicFramePr>
          <p:nvPr/>
        </p:nvGraphicFramePr>
        <p:xfrm>
          <a:off x="379413" y="3019425"/>
          <a:ext cx="890587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Equation" r:id="rId7" imgW="420480" imgH="383760" progId="Equation.3">
                  <p:embed/>
                </p:oleObj>
              </mc:Choice>
              <mc:Fallback>
                <p:oleObj name="Equation" r:id="rId7" imgW="420480" imgH="38376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3019425"/>
                        <a:ext cx="890587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6" name="Object 98"/>
          <p:cNvGraphicFramePr>
            <a:graphicFrameLocks noChangeAspect="1"/>
          </p:cNvGraphicFramePr>
          <p:nvPr/>
        </p:nvGraphicFramePr>
        <p:xfrm>
          <a:off x="258763" y="5975350"/>
          <a:ext cx="11334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Equation" r:id="rId9" imgW="786240" imgH="255960" progId="Equation.3">
                  <p:embed/>
                </p:oleObj>
              </mc:Choice>
              <mc:Fallback>
                <p:oleObj name="Equation" r:id="rId9" imgW="786240" imgH="25596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3" y="5975350"/>
                        <a:ext cx="11334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7" name="Object 99"/>
          <p:cNvGraphicFramePr>
            <a:graphicFrameLocks noChangeAspect="1"/>
          </p:cNvGraphicFramePr>
          <p:nvPr/>
        </p:nvGraphicFramePr>
        <p:xfrm>
          <a:off x="277813" y="4467225"/>
          <a:ext cx="1095375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11" imgW="639720" imgH="383760" progId="Equation.3">
                  <p:embed/>
                </p:oleObj>
              </mc:Choice>
              <mc:Fallback>
                <p:oleObj name="Equation" r:id="rId11" imgW="639720" imgH="38376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813" y="4467225"/>
                        <a:ext cx="1095375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8" name="Object 100"/>
          <p:cNvGraphicFramePr>
            <a:graphicFrameLocks noChangeAspect="1"/>
          </p:cNvGraphicFramePr>
          <p:nvPr/>
        </p:nvGraphicFramePr>
        <p:xfrm>
          <a:off x="2001838" y="309563"/>
          <a:ext cx="9493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Equation" r:id="rId13" imgW="658080" imgH="411120" progId="Equation.3">
                  <p:embed/>
                </p:oleObj>
              </mc:Choice>
              <mc:Fallback>
                <p:oleObj name="Equation" r:id="rId13" imgW="658080" imgH="41112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309563"/>
                        <a:ext cx="9493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9" name="Object 101"/>
          <p:cNvGraphicFramePr>
            <a:graphicFrameLocks noChangeAspect="1"/>
          </p:cNvGraphicFramePr>
          <p:nvPr/>
        </p:nvGraphicFramePr>
        <p:xfrm>
          <a:off x="1912938" y="1774825"/>
          <a:ext cx="11684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Equation" r:id="rId15" imgW="813600" imgH="420480" progId="Equation.3">
                  <p:embed/>
                </p:oleObj>
              </mc:Choice>
              <mc:Fallback>
                <p:oleObj name="Equation" r:id="rId15" imgW="813600" imgH="420480" progId="Equation.3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38" y="1774825"/>
                        <a:ext cx="11684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894629"/>
              </p:ext>
            </p:extLst>
          </p:nvPr>
        </p:nvGraphicFramePr>
        <p:xfrm>
          <a:off x="2046288" y="3143250"/>
          <a:ext cx="9207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Equation" r:id="rId17" imgW="635000" imgH="393700" progId="Equation.3">
                  <p:embed/>
                </p:oleObj>
              </mc:Choice>
              <mc:Fallback>
                <p:oleObj name="Equation" r:id="rId17" imgW="635000" imgH="393700" progId="Equation.3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143250"/>
                        <a:ext cx="9207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963662"/>
              </p:ext>
            </p:extLst>
          </p:nvPr>
        </p:nvGraphicFramePr>
        <p:xfrm>
          <a:off x="1965325" y="4518025"/>
          <a:ext cx="10223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Equation" r:id="rId19" imgW="711200" imgH="393700" progId="Equation.3">
                  <p:embed/>
                </p:oleObj>
              </mc:Choice>
              <mc:Fallback>
                <p:oleObj name="Equation" r:id="rId19" imgW="711200" imgH="393700" progId="Equation.3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4518025"/>
                        <a:ext cx="102235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" name="Object 104"/>
          <p:cNvGraphicFramePr>
            <a:graphicFrameLocks noChangeAspect="1"/>
          </p:cNvGraphicFramePr>
          <p:nvPr/>
        </p:nvGraphicFramePr>
        <p:xfrm>
          <a:off x="1803400" y="5875338"/>
          <a:ext cx="13303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Equation" r:id="rId21" imgW="923400" imgH="411120" progId="Equation.3">
                  <p:embed/>
                </p:oleObj>
              </mc:Choice>
              <mc:Fallback>
                <p:oleObj name="Equation" r:id="rId21" imgW="923400" imgH="411120" progId="Equation.3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5875338"/>
                        <a:ext cx="13303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" name="TextBox 35"/>
          <p:cNvSpPr txBox="1">
            <a:spLocks noChangeArrowheads="1"/>
          </p:cNvSpPr>
          <p:nvPr/>
        </p:nvSpPr>
        <p:spPr bwMode="auto">
          <a:xfrm>
            <a:off x="3302000" y="346075"/>
            <a:ext cx="1652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1/2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154" name="TextBox 36"/>
          <p:cNvSpPr txBox="1">
            <a:spLocks noChangeArrowheads="1"/>
          </p:cNvSpPr>
          <p:nvPr/>
        </p:nvSpPr>
        <p:spPr bwMode="auto">
          <a:xfrm>
            <a:off x="3300413" y="4473575"/>
            <a:ext cx="165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When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 dirty="0">
                <a:latin typeface="Calibri" pitchFamily="34" charset="0"/>
              </a:rPr>
              <a:t>, </a:t>
            </a:r>
          </a:p>
          <a:p>
            <a:pPr algn="ctr"/>
            <a:r>
              <a:rPr lang="en-US" sz="1600" dirty="0">
                <a:latin typeface="Calibri" pitchFamily="34" charset="0"/>
              </a:rPr>
              <a:t>gradient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155" name="TextBox 37"/>
          <p:cNvSpPr txBox="1">
            <a:spLocks noChangeArrowheads="1"/>
          </p:cNvSpPr>
          <p:nvPr/>
        </p:nvSpPr>
        <p:spPr bwMode="auto">
          <a:xfrm>
            <a:off x="3300413" y="1736725"/>
            <a:ext cx="165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-1/2 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156" name="TextBox 38"/>
          <p:cNvSpPr txBox="1">
            <a:spLocks noChangeArrowheads="1"/>
          </p:cNvSpPr>
          <p:nvPr/>
        </p:nvSpPr>
        <p:spPr bwMode="auto">
          <a:xfrm>
            <a:off x="3313113" y="3092450"/>
            <a:ext cx="1652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-3  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157" name="TextBox 39"/>
          <p:cNvSpPr txBox="1">
            <a:spLocks noChangeArrowheads="1"/>
          </p:cNvSpPr>
          <p:nvPr/>
        </p:nvSpPr>
        <p:spPr bwMode="auto">
          <a:xfrm>
            <a:off x="3300413" y="5865813"/>
            <a:ext cx="1651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When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>
                <a:latin typeface="Calibri" pitchFamily="34" charset="0"/>
              </a:rPr>
              <a:t>, </a:t>
            </a:r>
          </a:p>
          <a:p>
            <a:pPr algn="ctr"/>
            <a:r>
              <a:rPr lang="en-US" sz="1600">
                <a:latin typeface="Calibri" pitchFamily="34" charset="0"/>
              </a:rPr>
              <a:t>gradient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1/2 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158" name="TextBox 40"/>
          <p:cNvSpPr txBox="1">
            <a:spLocks noChangeArrowheads="1"/>
          </p:cNvSpPr>
          <p:nvPr/>
        </p:nvSpPr>
        <p:spPr bwMode="auto">
          <a:xfrm>
            <a:off x="4960938" y="365125"/>
            <a:ext cx="1652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endParaRPr lang="en-US">
              <a:latin typeface="Calibri" pitchFamily="34" charset="0"/>
            </a:endParaRPr>
          </a:p>
        </p:txBody>
      </p:sp>
      <p:sp>
        <p:nvSpPr>
          <p:cNvPr id="2159" name="TextBox 41"/>
          <p:cNvSpPr txBox="1">
            <a:spLocks noChangeArrowheads="1"/>
          </p:cNvSpPr>
          <p:nvPr/>
        </p:nvSpPr>
        <p:spPr bwMode="auto">
          <a:xfrm>
            <a:off x="4949825" y="4445000"/>
            <a:ext cx="1652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2</a:t>
            </a:r>
            <a:endParaRPr lang="en-US">
              <a:latin typeface="Calibri" pitchFamily="34" charset="0"/>
            </a:endParaRPr>
          </a:p>
        </p:txBody>
      </p:sp>
      <p:sp>
        <p:nvSpPr>
          <p:cNvPr id="2160" name="TextBox 42"/>
          <p:cNvSpPr txBox="1">
            <a:spLocks noChangeArrowheads="1"/>
          </p:cNvSpPr>
          <p:nvPr/>
        </p:nvSpPr>
        <p:spPr bwMode="auto">
          <a:xfrm>
            <a:off x="4965700" y="1730375"/>
            <a:ext cx="1652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endParaRPr lang="en-US">
              <a:latin typeface="Calibri" pitchFamily="34" charset="0"/>
            </a:endParaRPr>
          </a:p>
        </p:txBody>
      </p:sp>
      <p:sp>
        <p:nvSpPr>
          <p:cNvPr id="2161" name="TextBox 43"/>
          <p:cNvSpPr txBox="1">
            <a:spLocks noChangeArrowheads="1"/>
          </p:cNvSpPr>
          <p:nvPr/>
        </p:nvSpPr>
        <p:spPr bwMode="auto">
          <a:xfrm>
            <a:off x="4948238" y="3100388"/>
            <a:ext cx="165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endParaRPr lang="en-US">
              <a:latin typeface="Calibri" pitchFamily="34" charset="0"/>
            </a:endParaRPr>
          </a:p>
        </p:txBody>
      </p:sp>
      <p:sp>
        <p:nvSpPr>
          <p:cNvPr id="2162" name="TextBox 44"/>
          <p:cNvSpPr txBox="1">
            <a:spLocks noChangeArrowheads="1"/>
          </p:cNvSpPr>
          <p:nvPr/>
        </p:nvSpPr>
        <p:spPr bwMode="auto">
          <a:xfrm>
            <a:off x="4948238" y="5851525"/>
            <a:ext cx="165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When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>
                <a:latin typeface="Calibri" pitchFamily="34" charset="0"/>
              </a:rPr>
              <a:t>, </a:t>
            </a:r>
          </a:p>
          <a:p>
            <a:pPr algn="ctr"/>
            <a:r>
              <a:rPr lang="en-US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= 0</a:t>
            </a:r>
            <a:endParaRPr lang="en-US">
              <a:latin typeface="Calibri" pitchFamily="34" charset="0"/>
            </a:endParaRPr>
          </a:p>
        </p:txBody>
      </p:sp>
      <p:sp>
        <p:nvSpPr>
          <p:cNvPr id="2163" name="TextBox 52"/>
          <p:cNvSpPr txBox="1">
            <a:spLocks noChangeArrowheads="1"/>
          </p:cNvSpPr>
          <p:nvPr/>
        </p:nvSpPr>
        <p:spPr bwMode="auto">
          <a:xfrm>
            <a:off x="8251825" y="225425"/>
            <a:ext cx="1652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Equation of tangent at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>
                <a:latin typeface="Calibri" pitchFamily="34" charset="0"/>
              </a:rPr>
              <a:t> is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 +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164" name="TextBox 53"/>
          <p:cNvSpPr txBox="1">
            <a:spLocks noChangeArrowheads="1"/>
          </p:cNvSpPr>
          <p:nvPr/>
        </p:nvSpPr>
        <p:spPr bwMode="auto">
          <a:xfrm>
            <a:off x="8251825" y="1584325"/>
            <a:ext cx="16525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Equation of tangent at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>
                <a:latin typeface="Calibri" pitchFamily="34" charset="0"/>
              </a:rPr>
              <a:t> is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–3 = 0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165" name="TextBox 54"/>
          <p:cNvSpPr txBox="1">
            <a:spLocks noChangeArrowheads="1"/>
          </p:cNvSpPr>
          <p:nvPr/>
        </p:nvSpPr>
        <p:spPr bwMode="auto">
          <a:xfrm>
            <a:off x="8270875" y="2967038"/>
            <a:ext cx="1652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Equation of tangent at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 dirty="0">
                <a:latin typeface="Calibri" pitchFamily="34" charset="0"/>
              </a:rPr>
              <a:t> is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 – 3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166" name="TextBox 55"/>
          <p:cNvSpPr txBox="1">
            <a:spLocks noChangeArrowheads="1"/>
          </p:cNvSpPr>
          <p:nvPr/>
        </p:nvSpPr>
        <p:spPr bwMode="auto">
          <a:xfrm>
            <a:off x="8258175" y="4362450"/>
            <a:ext cx="1652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Equation of tangent at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 dirty="0">
                <a:latin typeface="Calibri" pitchFamily="34" charset="0"/>
              </a:rPr>
              <a:t> is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x 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2167" name="TextBox 56"/>
          <p:cNvSpPr txBox="1">
            <a:spLocks noChangeArrowheads="1"/>
          </p:cNvSpPr>
          <p:nvPr/>
        </p:nvSpPr>
        <p:spPr bwMode="auto">
          <a:xfrm>
            <a:off x="8270875" y="5711825"/>
            <a:ext cx="16525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latin typeface="Calibri" pitchFamily="34" charset="0"/>
              </a:rPr>
              <a:t>Equation of tangent at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en-US" sz="1600">
                <a:latin typeface="Calibri" pitchFamily="34" charset="0"/>
              </a:rPr>
              <a:t> is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+ 1 = 0 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421063" y="1439863"/>
            <a:ext cx="1404937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421063" y="2835275"/>
            <a:ext cx="1404937" cy="1187450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3421063" y="419100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3421063" y="558482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424238" y="93663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5078413" y="144780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5078413" y="284162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Rounded Rectangle 71"/>
          <p:cNvSpPr/>
          <p:nvPr/>
        </p:nvSpPr>
        <p:spPr>
          <a:xfrm>
            <a:off x="5078413" y="419735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Rounded Rectangle 72"/>
          <p:cNvSpPr/>
          <p:nvPr/>
        </p:nvSpPr>
        <p:spPr>
          <a:xfrm>
            <a:off x="5078413" y="559117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Rounded Rectangle 73"/>
          <p:cNvSpPr/>
          <p:nvPr/>
        </p:nvSpPr>
        <p:spPr>
          <a:xfrm>
            <a:off x="5080000" y="100013"/>
            <a:ext cx="1404938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8380413" y="1449388"/>
            <a:ext cx="1404937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Rounded Rectangle 80"/>
          <p:cNvSpPr/>
          <p:nvPr/>
        </p:nvSpPr>
        <p:spPr>
          <a:xfrm>
            <a:off x="8380413" y="2843213"/>
            <a:ext cx="1404937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8380413" y="420052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Rounded Rectangle 82"/>
          <p:cNvSpPr/>
          <p:nvPr/>
        </p:nvSpPr>
        <p:spPr>
          <a:xfrm>
            <a:off x="8380413" y="559435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8383588" y="101600"/>
            <a:ext cx="1403350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Rounded Rectangle 84"/>
          <p:cNvSpPr/>
          <p:nvPr/>
        </p:nvSpPr>
        <p:spPr>
          <a:xfrm>
            <a:off x="123825" y="1449388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123825" y="2843213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123825" y="4200525"/>
            <a:ext cx="1403350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123825" y="5594350"/>
            <a:ext cx="1403350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Rounded Rectangle 88"/>
          <p:cNvSpPr/>
          <p:nvPr/>
        </p:nvSpPr>
        <p:spPr>
          <a:xfrm>
            <a:off x="125413" y="10160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Rounded Rectangle 89"/>
          <p:cNvSpPr/>
          <p:nvPr/>
        </p:nvSpPr>
        <p:spPr>
          <a:xfrm>
            <a:off x="1779588" y="145732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1779588" y="285115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779588" y="4206875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Rounded Rectangle 92"/>
          <p:cNvSpPr/>
          <p:nvPr/>
        </p:nvSpPr>
        <p:spPr>
          <a:xfrm>
            <a:off x="1779588" y="560070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Rounded Rectangle 93"/>
          <p:cNvSpPr/>
          <p:nvPr/>
        </p:nvSpPr>
        <p:spPr>
          <a:xfrm>
            <a:off x="1782763" y="109538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93" name="Picture 94" descr="Screen Shot 2014-01-12 at 17.56.25.png"/>
          <p:cNvPicPr>
            <a:picLocks noChangeAspect="1"/>
          </p:cNvPicPr>
          <p:nvPr/>
        </p:nvPicPr>
        <p:blipFill>
          <a:blip r:embed="rId23"/>
          <a:srcRect l="22255" t="28575" r="49802" b="27036"/>
          <a:stretch>
            <a:fillRect/>
          </a:stretch>
        </p:blipFill>
        <p:spPr bwMode="auto">
          <a:xfrm>
            <a:off x="6840538" y="95250"/>
            <a:ext cx="1171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4" name="Picture 95" descr="Screen Shot 2014-01-12 at 17.56.47.png"/>
          <p:cNvPicPr>
            <a:picLocks noChangeAspect="1"/>
          </p:cNvPicPr>
          <p:nvPr/>
        </p:nvPicPr>
        <p:blipFill>
          <a:blip r:embed="rId24"/>
          <a:srcRect l="22253" t="28577" r="43275" b="17580"/>
          <a:stretch>
            <a:fillRect/>
          </a:stretch>
        </p:blipFill>
        <p:spPr bwMode="auto">
          <a:xfrm>
            <a:off x="6888163" y="1470025"/>
            <a:ext cx="11239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5" name="Picture 96" descr="Screen Shot 2014-01-12 at 17.57.05.png"/>
          <p:cNvPicPr>
            <a:picLocks noChangeAspect="1"/>
          </p:cNvPicPr>
          <p:nvPr/>
        </p:nvPicPr>
        <p:blipFill>
          <a:blip r:embed="rId25"/>
          <a:srcRect l="19411" t="28577" r="49802" b="23358"/>
          <a:stretch>
            <a:fillRect/>
          </a:stretch>
        </p:blipFill>
        <p:spPr bwMode="auto">
          <a:xfrm>
            <a:off x="6826250" y="2844800"/>
            <a:ext cx="118586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6" name="Picture 97" descr="Screen Shot 2014-01-12 at 17.57.46.png"/>
          <p:cNvPicPr>
            <a:picLocks noChangeAspect="1"/>
          </p:cNvPicPr>
          <p:nvPr/>
        </p:nvPicPr>
        <p:blipFill>
          <a:blip r:embed="rId26"/>
          <a:srcRect l="35809" t="24374" r="29387" b="21780"/>
          <a:stretch>
            <a:fillRect/>
          </a:stretch>
        </p:blipFill>
        <p:spPr bwMode="auto">
          <a:xfrm>
            <a:off x="6823075" y="4206875"/>
            <a:ext cx="12065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7" name="Picture 98" descr="Screen Shot 2014-01-12 at 17.58.59.png"/>
          <p:cNvPicPr>
            <a:picLocks noChangeAspect="1"/>
          </p:cNvPicPr>
          <p:nvPr/>
        </p:nvPicPr>
        <p:blipFill>
          <a:blip r:embed="rId27"/>
          <a:srcRect l="40327" t="17020" r="25204" b="28873"/>
          <a:stretch>
            <a:fillRect/>
          </a:stretch>
        </p:blipFill>
        <p:spPr bwMode="auto">
          <a:xfrm>
            <a:off x="6823075" y="5600700"/>
            <a:ext cx="11890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Rounded Rectangle 74"/>
          <p:cNvSpPr/>
          <p:nvPr/>
        </p:nvSpPr>
        <p:spPr>
          <a:xfrm>
            <a:off x="6724650" y="1443038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6724650" y="2836863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6724650" y="4192588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Rounded Rectangle 77"/>
          <p:cNvSpPr/>
          <p:nvPr/>
        </p:nvSpPr>
        <p:spPr>
          <a:xfrm>
            <a:off x="6724650" y="5586413"/>
            <a:ext cx="1403350" cy="1189037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Rounded Rectangle 78"/>
          <p:cNvSpPr/>
          <p:nvPr/>
        </p:nvSpPr>
        <p:spPr>
          <a:xfrm>
            <a:off x="6726238" y="95250"/>
            <a:ext cx="1404937" cy="1189038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9" name="Picture 104" descr="Screen Shot 2014-01-12 at 18.12.10.png"/>
          <p:cNvPicPr>
            <a:picLocks noChangeAspect="1"/>
          </p:cNvPicPr>
          <p:nvPr/>
        </p:nvPicPr>
        <p:blipFill>
          <a:blip r:embed="rId2"/>
          <a:srcRect l="35306" t="17020" r="22192" b="16791"/>
          <a:stretch>
            <a:fillRect/>
          </a:stretch>
        </p:blipFill>
        <p:spPr bwMode="auto">
          <a:xfrm>
            <a:off x="365125" y="95250"/>
            <a:ext cx="25749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105" descr="Screen Shot 2014-01-12 at 18.11.41.png"/>
          <p:cNvPicPr>
            <a:picLocks noChangeAspect="1"/>
          </p:cNvPicPr>
          <p:nvPr/>
        </p:nvPicPr>
        <p:blipFill>
          <a:blip r:embed="rId3"/>
          <a:srcRect l="38654" t="23586" r="28885" b="25984"/>
          <a:stretch>
            <a:fillRect/>
          </a:stretch>
        </p:blipFill>
        <p:spPr bwMode="auto">
          <a:xfrm>
            <a:off x="3681413" y="95250"/>
            <a:ext cx="25463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106" descr="Screen Shot 2014-01-12 at 18.11.03.png"/>
          <p:cNvPicPr>
            <a:picLocks noChangeAspect="1"/>
          </p:cNvPicPr>
          <p:nvPr/>
        </p:nvPicPr>
        <p:blipFill>
          <a:blip r:embed="rId4"/>
          <a:srcRect l="34470" t="17282" r="21689" b="17055"/>
          <a:stretch>
            <a:fillRect/>
          </a:stretch>
        </p:blipFill>
        <p:spPr bwMode="auto">
          <a:xfrm>
            <a:off x="6923088" y="95250"/>
            <a:ext cx="2663825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107" descr="Screen Shot 2014-01-12 at 18.10.19.png"/>
          <p:cNvPicPr>
            <a:picLocks noChangeAspect="1"/>
          </p:cNvPicPr>
          <p:nvPr/>
        </p:nvPicPr>
        <p:blipFill>
          <a:blip r:embed="rId5"/>
          <a:srcRect l="33633" t="16756" r="22360" b="16003"/>
          <a:stretch>
            <a:fillRect/>
          </a:stretch>
        </p:blipFill>
        <p:spPr bwMode="auto">
          <a:xfrm>
            <a:off x="330200" y="2843213"/>
            <a:ext cx="26098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108" descr="Screen Shot 2014-01-12 at 18.08.50.png"/>
          <p:cNvPicPr>
            <a:picLocks noChangeAspect="1"/>
          </p:cNvPicPr>
          <p:nvPr/>
        </p:nvPicPr>
        <p:blipFill>
          <a:blip r:embed="rId6"/>
          <a:srcRect l="38820" t="18333" r="18678" b="14690"/>
          <a:stretch>
            <a:fillRect/>
          </a:stretch>
        </p:blipFill>
        <p:spPr bwMode="auto">
          <a:xfrm>
            <a:off x="6989763" y="2843213"/>
            <a:ext cx="25304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ounded Rectangle 78"/>
          <p:cNvSpPr/>
          <p:nvPr/>
        </p:nvSpPr>
        <p:spPr>
          <a:xfrm>
            <a:off x="6726238" y="95250"/>
            <a:ext cx="3074987" cy="2536825"/>
          </a:xfrm>
          <a:prstGeom prst="roundRect">
            <a:avLst>
              <a:gd name="adj" fmla="val 842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3416300" y="95250"/>
            <a:ext cx="3076575" cy="2536825"/>
          </a:xfrm>
          <a:prstGeom prst="roundRect">
            <a:avLst>
              <a:gd name="adj" fmla="val 842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114300" y="103188"/>
            <a:ext cx="3076575" cy="2536825"/>
          </a:xfrm>
          <a:prstGeom prst="roundRect">
            <a:avLst>
              <a:gd name="adj" fmla="val 842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6726238" y="2846388"/>
            <a:ext cx="3074987" cy="2536825"/>
          </a:xfrm>
          <a:prstGeom prst="roundRect">
            <a:avLst>
              <a:gd name="adj" fmla="val 842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4300" y="2854325"/>
            <a:ext cx="3076575" cy="2536825"/>
          </a:xfrm>
          <a:prstGeom prst="roundRect">
            <a:avLst>
              <a:gd name="adj" fmla="val 842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ounded Rectangle 103"/>
          <p:cNvSpPr/>
          <p:nvPr/>
        </p:nvSpPr>
        <p:spPr>
          <a:xfrm>
            <a:off x="3406775" y="2854325"/>
            <a:ext cx="3076575" cy="2536825"/>
          </a:xfrm>
          <a:prstGeom prst="roundRect">
            <a:avLst>
              <a:gd name="adj" fmla="val 842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406775" y="3692525"/>
            <a:ext cx="3067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/>
              <a:t>These graphs to support students completing task 1.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431</Words>
  <Application>Microsoft Macintosh PowerPoint</Application>
  <PresentationFormat>A4 Paper (210x297 mm)</PresentationFormat>
  <Paragraphs>73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Equation</vt:lpstr>
      <vt:lpstr>Two Differentiation Puzzles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&amp; Mrs Colman</dc:creator>
  <cp:lastModifiedBy>Mr &amp; Mrs Colman</cp:lastModifiedBy>
  <cp:revision>17</cp:revision>
  <dcterms:created xsi:type="dcterms:W3CDTF">2014-01-11T14:28:07Z</dcterms:created>
  <dcterms:modified xsi:type="dcterms:W3CDTF">2014-06-18T05:54:21Z</dcterms:modified>
</cp:coreProperties>
</file>