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0" r:id="rId4"/>
    <p:sldId id="263" r:id="rId5"/>
  </p:sldIdLst>
  <p:sldSz cx="12192000" cy="68580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D381-D810-7440-9973-F4F2560B7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F2EBA7-0679-14CA-D8FE-4F605E0CC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1116-C3A2-66AC-F957-796C3FA8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03F6E-A936-9F9A-E0A5-2DBD74E0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1A3F0-A121-AD55-D1DB-E70B086C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85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CA88-3D88-6B55-1F7D-549BEB9D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5E7B1-CCE7-BBD3-E236-545C37BA5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9AA91-2AF9-D8B5-E489-33BBE92D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AF343-99E2-404A-E89D-2EE965F75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8AD6D-6F2D-904B-104C-AE2A799F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13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D60D0-84FC-36D2-7025-9EE26DB83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376AE-3601-2D1A-8386-781E09644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252D-1192-BFD6-A39F-CF8B6EC01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89387-A5CB-6013-3611-72BE19E7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60556-1DB7-F48B-97E0-760CC700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2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F7E3-12F3-DE7A-470A-1E0B2309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EB755-CEA5-7EB6-97E1-A6F13865C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D75A-180C-B347-67C7-D2A041BA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92C05-7B41-2D04-838C-3B335679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ACA16-8654-C489-FF8D-1AACFDD8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D196-1CC1-722C-7A82-3B0EBB44F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D947E-7003-A4D9-79BA-B86F41C80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FE6AF-B49B-7603-5002-B063CA5D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3D3AF-2AF5-ADD7-F23B-E58D3490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D492B-0AD2-B9E0-5281-CE3E29C1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7D02-EAC3-6F38-6CAA-DC9CAC7C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76911-7F53-DC14-7157-271D38DBB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30BC7-C570-2CB6-639D-09F664153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3C2E2-ED8B-41AB-3CD9-9F1CFB7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59439-FDA5-A4C1-30A2-5C62FE34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A4334-480F-E70A-2A2D-EA30D3AB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5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8B97-4A0F-F9F1-3583-84B6E2F6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1CFAD-8C2C-04DA-F24F-0C6728903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6D997-0F46-01C6-099C-279D1A88D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D4AF2-283B-9E1D-06B1-41A68E872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1AEF3-601A-1334-E733-A04EE9847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4C1E39-3D88-9737-3D76-D39E67BE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68F362-4041-E6E5-3F5D-33738574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BD812-6CFF-5C2F-747F-FA98E24A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2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1352-A995-8DDB-45D8-ADE6033E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E8DBD6-ADCD-7114-61D2-C4560023B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E6603-F27C-338E-97A0-5FDEBAB4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D7A05-0DA4-D496-7A05-3EE1FB7B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3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2216D-A611-961C-19DF-481405378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E0C9A-F362-F6FC-A6EF-59FA4EC4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90138-4263-13E1-D853-47C858D9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1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57628-A19C-A124-D73D-6DA05BDD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E9215-B2BB-4040-97DE-7ED060C2C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C2789-C680-13FF-E6A1-4C2FE2323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B940A-08DA-0F51-3E7B-DC16A27E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22AA0-20AE-8CB5-72F7-83472AF5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9EFD9-6252-4DCC-4F1C-F2DE95F9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5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52D1D-A5FD-C828-D8BF-CDDE1BB5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1E52A-2A26-E67A-544B-26D0EB04D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E4BB5-DC14-49D2-FAE3-9302692F4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2C2D2-9912-D06D-2C4D-10ACEC1DE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C33D9-0D96-48DA-8842-EC74CF054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4F671-92F7-8998-85AD-722AB022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14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20F82F-247D-088A-1700-A1256B4F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FAFC3-6A53-B7F8-FEB0-062C13FB3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A751A-48C5-3F06-7F82-99C9E224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7699B2-8AE0-494B-8E8D-5284D4458B8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B38B-9E12-96D5-E72F-46285EA01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78753-1E37-675B-3297-8B7B67F10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2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gMlf1ELvRz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Mlf1ELvRzc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D12924-1D69-D29B-76FC-C41E2ED9F7B0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Use the yellow and green shapes below to find upper and lower bounds for </a:t>
                </a:r>
                <a14:m>
                  <m:oMath xmlns:m="http://schemas.openxmlformats.org/officeDocument/2006/math">
                    <m:r>
                      <a:rPr lang="en-GB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GB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, refining your accuracy each time.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D12924-1D69-D29B-76FC-C41E2ED9F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861774"/>
              </a:xfrm>
              <a:prstGeom prst="rect">
                <a:avLst/>
              </a:prstGeom>
              <a:blipFill>
                <a:blip r:embed="rId2"/>
                <a:stretch>
                  <a:fillRect l="-800" t="-4965" b="-163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54D2431-F767-CAAF-2106-867FBE4FA428}"/>
              </a:ext>
            </a:extLst>
          </p:cNvPr>
          <p:cNvSpPr txBox="1"/>
          <p:nvPr/>
        </p:nvSpPr>
        <p:spPr>
          <a:xfrm>
            <a:off x="4287151" y="1212426"/>
            <a:ext cx="361769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Hexagons</a:t>
            </a:r>
            <a:endParaRPr lang="en-GB" sz="25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60DA78-E6F8-361F-0910-E82D059F095E}"/>
              </a:ext>
            </a:extLst>
          </p:cNvPr>
          <p:cNvSpPr txBox="1"/>
          <p:nvPr/>
        </p:nvSpPr>
        <p:spPr>
          <a:xfrm>
            <a:off x="185032" y="1212426"/>
            <a:ext cx="361769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Squares</a:t>
            </a:r>
            <a:endParaRPr lang="en-GB" sz="25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349991-8722-3359-E5D9-1C2954B0B5AF}"/>
              </a:ext>
            </a:extLst>
          </p:cNvPr>
          <p:cNvSpPr txBox="1"/>
          <p:nvPr/>
        </p:nvSpPr>
        <p:spPr>
          <a:xfrm>
            <a:off x="8460806" y="1206299"/>
            <a:ext cx="361769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Hexadecagons</a:t>
            </a:r>
            <a:endParaRPr lang="en-GB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51B294-F8C5-E490-1907-01FC4358E09A}"/>
                  </a:ext>
                </a:extLst>
              </p:cNvPr>
              <p:cNvSpPr txBox="1"/>
              <p:nvPr/>
            </p:nvSpPr>
            <p:spPr>
              <a:xfrm>
                <a:off x="0" y="6224826"/>
                <a:ext cx="121920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about a general formula for </a:t>
                </a:r>
                <a14:m>
                  <m:oMath xmlns:m="http://schemas.openxmlformats.org/officeDocument/2006/math">
                    <m:r>
                      <a:rPr lang="en-GB" sz="2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GB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sides?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51B294-F8C5-E490-1907-01FC4358E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224826"/>
                <a:ext cx="12192000" cy="477054"/>
              </a:xfrm>
              <a:prstGeom prst="rect">
                <a:avLst/>
              </a:prstGeom>
              <a:blipFill>
                <a:blip r:embed="rId3"/>
                <a:stretch>
                  <a:fillRect l="-800" t="-8974" b="-3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7565581-620B-DA49-FDE8-AD52C4B69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7010" y="1701490"/>
            <a:ext cx="3933112" cy="42622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38E198E-9069-ACDE-861F-1BBC43AD02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175" y="2019650"/>
            <a:ext cx="3631409" cy="36259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7A1001B-501C-3E1D-3B14-0683CA2D3A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6812" y="1913458"/>
            <a:ext cx="3905684" cy="37740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BD76006-050A-4B55-5F06-4C8D8E498E16}"/>
                  </a:ext>
                </a:extLst>
              </p:cNvPr>
              <p:cNvSpPr txBox="1"/>
              <p:nvPr/>
            </p:nvSpPr>
            <p:spPr>
              <a:xfrm>
                <a:off x="6600825" y="3810501"/>
                <a:ext cx="6578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BD76006-050A-4B55-5F06-4C8D8E498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825" y="3810501"/>
                <a:ext cx="657872" cy="307777"/>
              </a:xfrm>
              <a:prstGeom prst="rect">
                <a:avLst/>
              </a:prstGeom>
              <a:blipFill>
                <a:blip r:embed="rId7"/>
                <a:stretch>
                  <a:fillRect l="-5556" r="-833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1C67F5-34AC-E5A0-8DDB-58DEF56A8524}"/>
                  </a:ext>
                </a:extLst>
              </p:cNvPr>
              <p:cNvSpPr txBox="1"/>
              <p:nvPr/>
            </p:nvSpPr>
            <p:spPr>
              <a:xfrm>
                <a:off x="2462157" y="3810501"/>
                <a:ext cx="6578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1C67F5-34AC-E5A0-8DDB-58DEF56A8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157" y="3810501"/>
                <a:ext cx="657872" cy="307777"/>
              </a:xfrm>
              <a:prstGeom prst="rect">
                <a:avLst/>
              </a:prstGeom>
              <a:blipFill>
                <a:blip r:embed="rId8"/>
                <a:stretch>
                  <a:fillRect l="-5556" r="-833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71805F-5C12-C921-BB51-2D8EC4CF818F}"/>
                  </a:ext>
                </a:extLst>
              </p:cNvPr>
              <p:cNvSpPr txBox="1"/>
              <p:nvPr/>
            </p:nvSpPr>
            <p:spPr>
              <a:xfrm>
                <a:off x="10952762" y="3810501"/>
                <a:ext cx="6578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71805F-5C12-C921-BB51-2D8EC4CF8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762" y="3810501"/>
                <a:ext cx="657872" cy="307777"/>
              </a:xfrm>
              <a:prstGeom prst="rect">
                <a:avLst/>
              </a:prstGeom>
              <a:blipFill>
                <a:blip r:embed="rId9"/>
                <a:stretch>
                  <a:fillRect l="-5556" r="-833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09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535453-C55C-1DD0-9FCB-1AB11A6816A5}"/>
              </a:ext>
            </a:extLst>
          </p:cNvPr>
          <p:cNvSpPr txBox="1"/>
          <p:nvPr/>
        </p:nvSpPr>
        <p:spPr>
          <a:xfrm>
            <a:off x="0" y="0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Application of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/>
              <p:nvPr/>
            </p:nvSpPr>
            <p:spPr>
              <a:xfrm>
                <a:off x="0" y="641811"/>
                <a:ext cx="12192000" cy="5967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1.c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Given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dirty="0"/>
                  <a:t>, write down the first four terms of the binomial expansion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Integrate your binomial expansion between the limits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and 1, and then multiply this by four.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Sketch the graph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/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2.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Integrate your binomial expansion between the limits 0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Find the area of the triangle with vertices at the origin,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Find the angle between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axis and the line joining the origin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Hence find a new approximation for the value that you found in question 1.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Compare and contrast.</a:t>
                </a:r>
              </a:p>
              <a:p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en-GB" dirty="0"/>
                  <a:t>Explore more at </a:t>
                </a:r>
                <a:r>
                  <a:rPr lang="en-GB" dirty="0">
                    <a:hlinkClick r:id="rId2"/>
                  </a:rPr>
                  <a:t>https://www.youtube.com/watch?v=gMlf1ELvRzc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1811"/>
                <a:ext cx="12192000" cy="5967980"/>
              </a:xfrm>
              <a:prstGeom prst="rect">
                <a:avLst/>
              </a:prstGeom>
              <a:blipFill>
                <a:blip r:embed="rId3"/>
                <a:stretch>
                  <a:fillRect l="-450" b="-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151F090-7BD5-2674-A8A0-0C59F03129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4286"/>
          <a:stretch/>
        </p:blipFill>
        <p:spPr>
          <a:xfrm>
            <a:off x="8928124" y="3667124"/>
            <a:ext cx="3111822" cy="312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31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535453-C55C-1DD0-9FCB-1AB11A6816A5}"/>
              </a:ext>
            </a:extLst>
          </p:cNvPr>
          <p:cNvSpPr txBox="1"/>
          <p:nvPr/>
        </p:nvSpPr>
        <p:spPr>
          <a:xfrm>
            <a:off x="0" y="0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We’re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gonna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need a quicker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437B03-C8B6-4E03-0968-4ED166075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3613" y="4099281"/>
            <a:ext cx="4328535" cy="26672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0E4CD7-3DE6-A02B-D2D0-6E8CDD8AE4A0}"/>
              </a:ext>
            </a:extLst>
          </p:cNvPr>
          <p:cNvSpPr/>
          <p:nvPr/>
        </p:nvSpPr>
        <p:spPr>
          <a:xfrm rot="18887929">
            <a:off x="6827520" y="3800723"/>
            <a:ext cx="2451652" cy="1296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/>
              <p:nvPr/>
            </p:nvSpPr>
            <p:spPr>
              <a:xfrm>
                <a:off x="0" y="641811"/>
                <a:ext cx="12192000" cy="6216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1.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Rearrange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to make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the subject.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Write down the first four terms of the binomial expansion for your equation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above.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Integrate your binomial expansion between the limits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and 1, and then multiply this by four.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Compare the accuracy of your result with the actual value.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2.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Integrate your binomial expansion between the limits 0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Find the angle between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axis and the line joining the origin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Find the area of the triangle with vertices at the origin,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Hence find a new approximation for the value that you found in question 1.</a:t>
                </a:r>
              </a:p>
              <a:p>
                <a:pPr marL="800100" lvl="1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dirty="0"/>
                  <a:t>Compare and contrast.</a:t>
                </a:r>
              </a:p>
              <a:p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en-GB" dirty="0"/>
                  <a:t>Explore more at </a:t>
                </a:r>
                <a:r>
                  <a:rPr lang="en-GB" dirty="0">
                    <a:hlinkClick r:id="rId3"/>
                  </a:rPr>
                  <a:t>https://www.youtube.com/watch?v=gMlf1ELvRzc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1811"/>
                <a:ext cx="12192000" cy="6216189"/>
              </a:xfrm>
              <a:prstGeom prst="rect">
                <a:avLst/>
              </a:prstGeom>
              <a:blipFill>
                <a:blip r:embed="rId4"/>
                <a:stretch>
                  <a:fillRect l="-450" b="-6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94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535453-C55C-1DD0-9FCB-1AB11A6816A5}"/>
              </a:ext>
            </a:extLst>
          </p:cNvPr>
          <p:cNvSpPr txBox="1"/>
          <p:nvPr/>
        </p:nvSpPr>
        <p:spPr>
          <a:xfrm>
            <a:off x="0" y="0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We’re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gonna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need a quicker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437B03-C8B6-4E03-0968-4ED166075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732" y="4074788"/>
            <a:ext cx="4328535" cy="26672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/>
              <p:nvPr/>
            </p:nvSpPr>
            <p:spPr>
              <a:xfrm>
                <a:off x="0" y="641811"/>
                <a:ext cx="12192000" cy="2646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Use the substitution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to find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Why can’t we just use this result to find the exact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F876C-F96A-67E3-0BCD-63DC6657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1811"/>
                <a:ext cx="12192000" cy="2646302"/>
              </a:xfrm>
              <a:prstGeom prst="rect">
                <a:avLst/>
              </a:prstGeom>
              <a:blipFill>
                <a:blip r:embed="rId3"/>
                <a:stretch>
                  <a:fillRect l="-400" b="-29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44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b0b9c9a-2369-492c-819f-51f59b67902a}" enabled="1" method="Standard" siteId="{a0806fa7-0275-413a-92f7-30d003a0e1b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18944</TotalTime>
  <Words>363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Graham Colman</dc:creator>
  <cp:lastModifiedBy>Graham Colman</cp:lastModifiedBy>
  <cp:revision>16</cp:revision>
  <cp:lastPrinted>2025-04-23T11:53:55Z</cp:lastPrinted>
  <dcterms:created xsi:type="dcterms:W3CDTF">2025-02-01T11:41:01Z</dcterms:created>
  <dcterms:modified xsi:type="dcterms:W3CDTF">2025-04-24T12:57:50Z</dcterms:modified>
</cp:coreProperties>
</file>