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337" r:id="rId5"/>
    <p:sldId id="341" r:id="rId6"/>
    <p:sldId id="339" r:id="rId7"/>
    <p:sldId id="344" r:id="rId8"/>
    <p:sldId id="343" r:id="rId9"/>
    <p:sldId id="256" r:id="rId10"/>
    <p:sldId id="257" r:id="rId11"/>
    <p:sldId id="345" r:id="rId12"/>
    <p:sldId id="346" r:id="rId13"/>
  </p:sldIdLst>
  <p:sldSz cx="9906000" cy="6858000" type="A4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EB885-97AA-44DA-9AE4-E835E6E7B827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22375"/>
            <a:ext cx="476567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03763"/>
            <a:ext cx="5378450" cy="3848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076A6-B8F5-4E0B-821B-EA166C563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71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9DEF12AB-09DF-270F-55FA-F88D33C57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8cdd1bff3_0_129:notes">
            <a:extLst>
              <a:ext uri="{FF2B5EF4-FFF2-40B4-BE49-F238E27FC236}">
                <a16:creationId xmlns:a16="http://schemas.microsoft.com/office/drawing/2014/main" id="{3595AD06-2CD0-198B-35F8-B732EC926C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8cdd1bff3_0_129:notes">
            <a:extLst>
              <a:ext uri="{FF2B5EF4-FFF2-40B4-BE49-F238E27FC236}">
                <a16:creationId xmlns:a16="http://schemas.microsoft.com/office/drawing/2014/main" id="{47545A77-6485-FCC0-0D1B-6BFE54B0A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6102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430A2B0D-DD94-99E9-5832-53083B669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8cdd1bff3_0_129:notes">
            <a:extLst>
              <a:ext uri="{FF2B5EF4-FFF2-40B4-BE49-F238E27FC236}">
                <a16:creationId xmlns:a16="http://schemas.microsoft.com/office/drawing/2014/main" id="{69B14121-879F-0E2D-107F-BD2AE5EB2D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8cdd1bff3_0_129:notes">
            <a:extLst>
              <a:ext uri="{FF2B5EF4-FFF2-40B4-BE49-F238E27FC236}">
                <a16:creationId xmlns:a16="http://schemas.microsoft.com/office/drawing/2014/main" id="{5F713A6B-9E6D-9EF8-FEB1-0AB396AFF1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0970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5C2E6775-4DC5-CD4A-5C0A-46F5AADBA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8cdd1bff3_0_129:notes">
            <a:extLst>
              <a:ext uri="{FF2B5EF4-FFF2-40B4-BE49-F238E27FC236}">
                <a16:creationId xmlns:a16="http://schemas.microsoft.com/office/drawing/2014/main" id="{DC733B51-4574-8454-C566-BDC6998729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8cdd1bff3_0_129:notes">
            <a:extLst>
              <a:ext uri="{FF2B5EF4-FFF2-40B4-BE49-F238E27FC236}">
                <a16:creationId xmlns:a16="http://schemas.microsoft.com/office/drawing/2014/main" id="{88348FDA-99F2-6301-838E-4FF4BDC0E2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30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D44811DE-13B4-C1A0-A285-EE27830FC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8cdd1bff3_0_129:notes">
            <a:extLst>
              <a:ext uri="{FF2B5EF4-FFF2-40B4-BE49-F238E27FC236}">
                <a16:creationId xmlns:a16="http://schemas.microsoft.com/office/drawing/2014/main" id="{7143B7E9-931C-2A02-21A6-B493A5871A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8cdd1bff3_0_129:notes">
            <a:extLst>
              <a:ext uri="{FF2B5EF4-FFF2-40B4-BE49-F238E27FC236}">
                <a16:creationId xmlns:a16="http://schemas.microsoft.com/office/drawing/2014/main" id="{B49AF80E-060A-33FA-3FDE-6C6DB45822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291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9AB9AD8F-C187-2A23-AE4C-DD24200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8cdd1bff3_0_129:notes">
            <a:extLst>
              <a:ext uri="{FF2B5EF4-FFF2-40B4-BE49-F238E27FC236}">
                <a16:creationId xmlns:a16="http://schemas.microsoft.com/office/drawing/2014/main" id="{B344C81E-1FD7-7ED5-9204-1B3094E6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8cdd1bff3_0_129:notes">
            <a:extLst>
              <a:ext uri="{FF2B5EF4-FFF2-40B4-BE49-F238E27FC236}">
                <a16:creationId xmlns:a16="http://schemas.microsoft.com/office/drawing/2014/main" id="{341995C9-E6A7-3009-962F-150B0D9FFD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5609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90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4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37675" y="1536633"/>
            <a:ext cx="923065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95288" lvl="0" indent="-371466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solidFill>
                  <a:schemeClr val="tx1"/>
                </a:solidFill>
              </a:defRPr>
            </a:lvl1pPr>
            <a:lvl2pPr marL="990576" lvl="1" indent="-343950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2pPr>
            <a:lvl3pPr marL="1485863" lvl="2" indent="-343950">
              <a:spcBef>
                <a:spcPts val="1733"/>
              </a:spcBef>
              <a:spcAft>
                <a:spcPts val="0"/>
              </a:spcAft>
              <a:buSzPts val="1400"/>
              <a:buChar char="■"/>
              <a:defRPr/>
            </a:lvl3pPr>
            <a:lvl4pPr marL="1981150" lvl="3" indent="-343950">
              <a:spcBef>
                <a:spcPts val="1733"/>
              </a:spcBef>
              <a:spcAft>
                <a:spcPts val="0"/>
              </a:spcAft>
              <a:buSzPts val="1400"/>
              <a:buChar char="●"/>
              <a:defRPr/>
            </a:lvl4pPr>
            <a:lvl5pPr marL="2476438" lvl="4" indent="-343950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5pPr>
            <a:lvl6pPr marL="2971726" lvl="5" indent="-343950">
              <a:spcBef>
                <a:spcPts val="1733"/>
              </a:spcBef>
              <a:spcAft>
                <a:spcPts val="0"/>
              </a:spcAft>
              <a:buSzPts val="1400"/>
              <a:buChar char="■"/>
              <a:defRPr/>
            </a:lvl6pPr>
            <a:lvl7pPr marL="3467013" lvl="6" indent="-343950">
              <a:spcBef>
                <a:spcPts val="1733"/>
              </a:spcBef>
              <a:spcAft>
                <a:spcPts val="0"/>
              </a:spcAft>
              <a:buSzPts val="1400"/>
              <a:buChar char="●"/>
              <a:defRPr/>
            </a:lvl7pPr>
            <a:lvl8pPr marL="3962301" lvl="7" indent="-343950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8pPr>
            <a:lvl9pPr marL="4457589" lvl="8" indent="-343950">
              <a:spcBef>
                <a:spcPts val="1733"/>
              </a:spcBef>
              <a:spcAft>
                <a:spcPts val="17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-GB" smtClean="0"/>
              <a:pPr algn="r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90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54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91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26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23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55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95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28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50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37D5D-2EF4-48EB-A7C6-E7ED1D7178A4}" type="datetimeFigureOut">
              <a:rPr lang="en-GB" smtClean="0"/>
              <a:t>22/03/2026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CFE4E-20F6-4EB6-AD87-6FF0272C4C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83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27.png"/><Relationship Id="rId7" Type="http://schemas.openxmlformats.org/officeDocument/2006/relationships/image" Target="../media/image6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40.png"/><Relationship Id="rId10" Type="http://schemas.openxmlformats.org/officeDocument/2006/relationships/image" Target="../media/image190.png"/><Relationship Id="rId4" Type="http://schemas.openxmlformats.org/officeDocument/2006/relationships/image" Target="../media/image26.png"/><Relationship Id="rId9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9200E1F5-BDBD-8132-1DAA-831D18FEE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>
            <a:extLst>
              <a:ext uri="{FF2B5EF4-FFF2-40B4-BE49-F238E27FC236}">
                <a16:creationId xmlns:a16="http://schemas.microsoft.com/office/drawing/2014/main" id="{462C3ED4-E914-7FC4-A4CE-7A2F3A5EF3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/>
          <a:p>
            <a:r>
              <a:rPr lang="en-GB" sz="2708" dirty="0"/>
              <a:t>Questions</a:t>
            </a:r>
            <a:endParaRPr sz="2708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B253FE-B773-4D69-48A5-32C0E9DEE4E2}"/>
                  </a:ext>
                </a:extLst>
              </p:cNvPr>
              <p:cNvSpPr txBox="1"/>
              <p:nvPr/>
            </p:nvSpPr>
            <p:spPr>
              <a:xfrm>
                <a:off x="0" y="620425"/>
                <a:ext cx="7865532" cy="336303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For the graph shown below, find…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gradient of the curve at the point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equation of the tangent of the curve where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equation of the normal of the curve where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area under the curve between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distance between these two points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B253FE-B773-4D69-48A5-32C0E9DEE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0425"/>
                <a:ext cx="7865532" cy="3363037"/>
              </a:xfrm>
              <a:prstGeom prst="rect">
                <a:avLst/>
              </a:prstGeom>
              <a:blipFill>
                <a:blip r:embed="rId3"/>
                <a:stretch>
                  <a:fillRect l="-1240" b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BFCFE1A-E9AF-1DF0-F5D5-EE2CC8558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414" y="3608582"/>
            <a:ext cx="3139236" cy="30835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EDCCB7B-EF94-D89D-F9B6-1C207C4F9EDB}"/>
                  </a:ext>
                </a:extLst>
              </p:cNvPr>
              <p:cNvSpPr txBox="1"/>
              <p:nvPr/>
            </p:nvSpPr>
            <p:spPr>
              <a:xfrm>
                <a:off x="8043985" y="3089978"/>
                <a:ext cx="1617302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EDCCB7B-EF94-D89D-F9B6-1C207C4F9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3985" y="3089978"/>
                <a:ext cx="1617302" cy="5186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4639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983122D2-DA1F-5C8D-C280-704D6DD16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77;p16">
            <a:extLst>
              <a:ext uri="{FF2B5EF4-FFF2-40B4-BE49-F238E27FC236}">
                <a16:creationId xmlns:a16="http://schemas.microsoft.com/office/drawing/2014/main" id="{7FCC6366-B2AB-1907-92C2-6FB32642DE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/>
          <a:p>
            <a:r>
              <a:rPr lang="en-GB" sz="2708" dirty="0"/>
              <a:t>Questions </a:t>
            </a:r>
            <a:r>
              <a:rPr lang="en-GB" sz="2708" dirty="0">
                <a:solidFill>
                  <a:srgbClr val="FF0000"/>
                </a:solidFill>
              </a:rPr>
              <a:t>- answers</a:t>
            </a:r>
            <a:endParaRPr sz="2708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DB226C-11EF-5043-E4A2-E0B23E90B4BF}"/>
                  </a:ext>
                </a:extLst>
              </p:cNvPr>
              <p:cNvSpPr txBox="1"/>
              <p:nvPr/>
            </p:nvSpPr>
            <p:spPr>
              <a:xfrm>
                <a:off x="0" y="620425"/>
                <a:ext cx="7865532" cy="336303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For the graph shown below, find…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gradient of the curve at the point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equation of the tangent of the curve where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equation of the normal of the curve where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area under the curve between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 marL="371475" indent="-371475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sz="2400" dirty="0"/>
                  <a:t>The distance between these two points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DB226C-11EF-5043-E4A2-E0B23E90B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0425"/>
                <a:ext cx="7865532" cy="3363037"/>
              </a:xfrm>
              <a:prstGeom prst="rect">
                <a:avLst/>
              </a:prstGeom>
              <a:blipFill>
                <a:blip r:embed="rId3"/>
                <a:stretch>
                  <a:fillRect l="-1240" b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36BD1982-EEF7-CCF5-CB58-72E9555A55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414" y="3608582"/>
            <a:ext cx="3139236" cy="30835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3B204C-9160-0A8F-25AC-31F34F2657A0}"/>
                  </a:ext>
                </a:extLst>
              </p:cNvPr>
              <p:cNvSpPr txBox="1"/>
              <p:nvPr/>
            </p:nvSpPr>
            <p:spPr>
              <a:xfrm>
                <a:off x="8043985" y="3089978"/>
                <a:ext cx="1617302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3B204C-9160-0A8F-25AC-31F34F265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3985" y="3089978"/>
                <a:ext cx="1617302" cy="5186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A3A38F4-B416-4551-AB97-52BDA5E8B7A9}"/>
                  </a:ext>
                </a:extLst>
              </p:cNvPr>
              <p:cNvSpPr txBox="1"/>
              <p:nvPr/>
            </p:nvSpPr>
            <p:spPr>
              <a:xfrm>
                <a:off x="7679216" y="1890427"/>
                <a:ext cx="1184876" cy="2500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625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A3A38F4-B416-4551-AB97-52BDA5E8B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216" y="1890427"/>
                <a:ext cx="1184876" cy="250068"/>
              </a:xfrm>
              <a:prstGeom prst="rect">
                <a:avLst/>
              </a:prstGeom>
              <a:blipFill>
                <a:blip r:embed="rId6"/>
                <a:stretch>
                  <a:fillRect l="-4124" r="-4124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5C49C0-2B71-0A7B-42E8-858112D96023}"/>
                  </a:ext>
                </a:extLst>
              </p:cNvPr>
              <p:cNvSpPr txBox="1"/>
              <p:nvPr/>
            </p:nvSpPr>
            <p:spPr>
              <a:xfrm>
                <a:off x="7661032" y="2333600"/>
                <a:ext cx="1064137" cy="468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25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1625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5C49C0-2B71-0A7B-42E8-858112D960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1032" y="2333600"/>
                <a:ext cx="1064137" cy="4682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C57CAA-A27B-33F3-ECBD-54212D5A6352}"/>
                  </a:ext>
                </a:extLst>
              </p:cNvPr>
              <p:cNvSpPr txBox="1"/>
              <p:nvPr/>
            </p:nvSpPr>
            <p:spPr>
              <a:xfrm>
                <a:off x="7447738" y="2935623"/>
                <a:ext cx="272510" cy="4748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25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C57CAA-A27B-33F3-ECBD-54212D5A6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738" y="2935623"/>
                <a:ext cx="272510" cy="47487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AD6-110D-4CBE-AF8C-3852794344C3}"/>
                  </a:ext>
                </a:extLst>
              </p:cNvPr>
              <p:cNvSpPr txBox="1"/>
              <p:nvPr/>
            </p:nvSpPr>
            <p:spPr>
              <a:xfrm>
                <a:off x="4822434" y="3941129"/>
                <a:ext cx="409343" cy="5270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GB" sz="1625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25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GB" sz="1625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25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3B0AD6-110D-4CBE-AF8C-385279434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434" y="3941129"/>
                <a:ext cx="409343" cy="5270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DEF203C-84C1-CF99-31AA-E86761B5A652}"/>
                  </a:ext>
                </a:extLst>
              </p:cNvPr>
              <p:cNvSpPr txBox="1"/>
              <p:nvPr/>
            </p:nvSpPr>
            <p:spPr>
              <a:xfrm>
                <a:off x="6091414" y="1368923"/>
                <a:ext cx="951537" cy="3174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63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463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1463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DEF203C-84C1-CF99-31AA-E86761B5A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414" y="1368923"/>
                <a:ext cx="951537" cy="3174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51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52C14E4D-6E24-B1BE-CC81-46C63DFD5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>
            <a:extLst>
              <a:ext uri="{FF2B5EF4-FFF2-40B4-BE49-F238E27FC236}">
                <a16:creationId xmlns:a16="http://schemas.microsoft.com/office/drawing/2014/main" id="{A86641C4-F10F-1097-9C27-3FA51A8F52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/>
          <a:p>
            <a:r>
              <a:rPr lang="en-GB" sz="2708" dirty="0"/>
              <a:t>Now Try This</a:t>
            </a:r>
            <a:endParaRPr sz="2708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F8DB7F-7641-E66A-B8D4-B698FEDB66D8}"/>
                  </a:ext>
                </a:extLst>
              </p:cNvPr>
              <p:cNvSpPr txBox="1"/>
              <p:nvPr/>
            </p:nvSpPr>
            <p:spPr>
              <a:xfrm>
                <a:off x="0" y="630602"/>
                <a:ext cx="8881532" cy="8309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Find the area between the curve and the normal to the curve which goes through the point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F8DB7F-7641-E66A-B8D4-B698FEDB66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30602"/>
                <a:ext cx="8881532" cy="830997"/>
              </a:xfrm>
              <a:prstGeom prst="rect">
                <a:avLst/>
              </a:prstGeom>
              <a:blipFill>
                <a:blip r:embed="rId3"/>
                <a:stretch>
                  <a:fillRect l="-1030" t="-5839" r="-1716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A02981E-59FE-94EE-B64C-20E54F12AB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8133" y="2121085"/>
            <a:ext cx="5064425" cy="43202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4A338EB-9C83-B589-B4E8-04ABF2510C18}"/>
              </a:ext>
            </a:extLst>
          </p:cNvPr>
          <p:cNvSpPr txBox="1"/>
          <p:nvPr/>
        </p:nvSpPr>
        <p:spPr>
          <a:xfrm>
            <a:off x="2712574" y="1313680"/>
            <a:ext cx="2482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00FF"/>
                </a:solidFill>
              </a:rPr>
              <a:t>(it’s a different value to the previous one)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43F3891-6162-B41F-7E41-ADD419D3243B}"/>
                  </a:ext>
                </a:extLst>
              </p:cNvPr>
              <p:cNvSpPr txBox="1"/>
              <p:nvPr/>
            </p:nvSpPr>
            <p:spPr>
              <a:xfrm>
                <a:off x="8043985" y="2642071"/>
                <a:ext cx="145059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43F3891-6162-B41F-7E41-ADD419D32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3985" y="2642071"/>
                <a:ext cx="1450590" cy="276999"/>
              </a:xfrm>
              <a:prstGeom prst="rect">
                <a:avLst/>
              </a:prstGeom>
              <a:blipFill>
                <a:blip r:embed="rId5"/>
                <a:stretch>
                  <a:fillRect l="-5462" t="-2174" r="-3361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723120FD-7660-6A1E-87E9-CCB0D6F79674}"/>
              </a:ext>
            </a:extLst>
          </p:cNvPr>
          <p:cNvSpPr txBox="1"/>
          <p:nvPr/>
        </p:nvSpPr>
        <p:spPr>
          <a:xfrm>
            <a:off x="7423116" y="1474754"/>
            <a:ext cx="2482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00FF"/>
                </a:solidFill>
              </a:rPr>
              <a:t>(it’s a different value to the previous one)</a:t>
            </a:r>
          </a:p>
        </p:txBody>
      </p:sp>
    </p:spTree>
    <p:extLst>
      <p:ext uri="{BB962C8B-B14F-4D97-AF65-F5344CB8AC3E}">
        <p14:creationId xmlns:p14="http://schemas.microsoft.com/office/powerpoint/2010/main" val="2228183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8635E289-F002-4101-C1E3-68917FB4C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>
            <a:extLst>
              <a:ext uri="{FF2B5EF4-FFF2-40B4-BE49-F238E27FC236}">
                <a16:creationId xmlns:a16="http://schemas.microsoft.com/office/drawing/2014/main" id="{D90AC3F6-215F-C3BD-4D83-846736BD98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/>
          <a:p>
            <a:r>
              <a:rPr lang="en-GB" sz="2708" dirty="0"/>
              <a:t>Now Try This</a:t>
            </a:r>
            <a:endParaRPr sz="2708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C040DE6-2B52-70F6-7A1C-61B2B9BB1E00}"/>
                  </a:ext>
                </a:extLst>
              </p:cNvPr>
              <p:cNvSpPr txBox="1"/>
              <p:nvPr/>
            </p:nvSpPr>
            <p:spPr>
              <a:xfrm>
                <a:off x="0" y="630602"/>
                <a:ext cx="8881532" cy="8309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Find the area between the curve and the normal to the curve which goes through the point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C040DE6-2B52-70F6-7A1C-61B2B9BB1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30602"/>
                <a:ext cx="8881532" cy="830997"/>
              </a:xfrm>
              <a:prstGeom prst="rect">
                <a:avLst/>
              </a:prstGeom>
              <a:blipFill>
                <a:blip r:embed="rId3"/>
                <a:stretch>
                  <a:fillRect l="-1030" t="-5839" r="-1716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48CC27D-57B8-12F6-0832-7A1116E95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8133" y="2121085"/>
            <a:ext cx="5064425" cy="43202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E342BD-E6E4-9506-2B34-FDCAE93851E5}"/>
              </a:ext>
            </a:extLst>
          </p:cNvPr>
          <p:cNvSpPr txBox="1"/>
          <p:nvPr/>
        </p:nvSpPr>
        <p:spPr>
          <a:xfrm>
            <a:off x="2712574" y="1313680"/>
            <a:ext cx="2482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00FF"/>
                </a:solidFill>
              </a:rPr>
              <a:t>(it’s a different value to the previous one)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2A0A4A7-1133-ED8B-FD4C-A72BD758D6E5}"/>
                  </a:ext>
                </a:extLst>
              </p:cNvPr>
              <p:cNvSpPr txBox="1"/>
              <p:nvPr/>
            </p:nvSpPr>
            <p:spPr>
              <a:xfrm>
                <a:off x="8043985" y="2642071"/>
                <a:ext cx="145059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2A0A4A7-1133-ED8B-FD4C-A72BD758D6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3985" y="2642071"/>
                <a:ext cx="1450590" cy="276999"/>
              </a:xfrm>
              <a:prstGeom prst="rect">
                <a:avLst/>
              </a:prstGeom>
              <a:blipFill>
                <a:blip r:embed="rId5"/>
                <a:stretch>
                  <a:fillRect l="-5462" t="-2174" r="-3361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5E3FAC4C-4421-C43C-25CD-E9DC33E38CFB}"/>
              </a:ext>
            </a:extLst>
          </p:cNvPr>
          <p:cNvSpPr txBox="1"/>
          <p:nvPr/>
        </p:nvSpPr>
        <p:spPr>
          <a:xfrm>
            <a:off x="7423116" y="1474754"/>
            <a:ext cx="2482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00FF"/>
                </a:solidFill>
              </a:rPr>
              <a:t>(it’s a different value to the previous one)</a:t>
            </a:r>
          </a:p>
        </p:txBody>
      </p:sp>
      <p:pic>
        <p:nvPicPr>
          <p:cNvPr id="11" name="Google Shape;89;p18">
            <a:extLst>
              <a:ext uri="{FF2B5EF4-FFF2-40B4-BE49-F238E27FC236}">
                <a16:creationId xmlns:a16="http://schemas.microsoft.com/office/drawing/2014/main" id="{8EA07049-D1BB-4EE8-5C1A-8BC2CDF55CF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50747" t="25179" r="3422"/>
          <a:stretch/>
        </p:blipFill>
        <p:spPr>
          <a:xfrm>
            <a:off x="71486" y="2144677"/>
            <a:ext cx="4684585" cy="3650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391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B5FE3AD6-554C-E5BA-1688-EB74B2334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964D9ED-D81C-F5E3-4AD5-5061882F3251}"/>
              </a:ext>
            </a:extLst>
          </p:cNvPr>
          <p:cNvSpPr txBox="1"/>
          <p:nvPr/>
        </p:nvSpPr>
        <p:spPr>
          <a:xfrm>
            <a:off x="769697" y="2153894"/>
            <a:ext cx="1506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00FF"/>
                </a:solidFill>
              </a:rPr>
              <a:t>why ‘finite’?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C5BA58-D8E4-3E3F-5D17-3F587E365245}"/>
              </a:ext>
            </a:extLst>
          </p:cNvPr>
          <p:cNvSpPr txBox="1"/>
          <p:nvPr/>
        </p:nvSpPr>
        <p:spPr>
          <a:xfrm>
            <a:off x="0" y="553653"/>
            <a:ext cx="9906000" cy="1683732"/>
          </a:xfrm>
          <a:prstGeom prst="rect">
            <a:avLst/>
          </a:prstGeom>
          <a:solidFill>
            <a:schemeClr val="bg1"/>
          </a:solidFill>
        </p:spPr>
        <p:txBody>
          <a:bodyPr wrap="square" lIns="74295" tIns="37148" rIns="74295" bIns="37148" rtlCol="0" anchor="t">
            <a:spAutoFit/>
          </a:bodyPr>
          <a:lstStyle/>
          <a:p>
            <a:pPr marL="371475" indent="-371475">
              <a:lnSpc>
                <a:spcPct val="150000"/>
              </a:lnSpc>
              <a:buFont typeface="+mj-lt"/>
              <a:buAutoNum type="alphaLcParenR"/>
            </a:pPr>
            <a:r>
              <a:rPr lang="en-GB" sz="2400" dirty="0"/>
              <a:t>Between the curve, the y-axis, and the tangent to the curve at P.</a:t>
            </a:r>
          </a:p>
          <a:p>
            <a:pPr marL="371475" indent="-371475">
              <a:lnSpc>
                <a:spcPct val="150000"/>
              </a:lnSpc>
              <a:buFont typeface="+mj-lt"/>
              <a:buAutoNum type="alphaLcParenR"/>
            </a:pPr>
            <a:r>
              <a:rPr lang="en-GB" sz="2400" dirty="0"/>
              <a:t>Between the curve, the x-axis, and the tangent to the curve at P.</a:t>
            </a:r>
          </a:p>
          <a:p>
            <a:pPr marL="371475" indent="-371475">
              <a:lnSpc>
                <a:spcPct val="150000"/>
              </a:lnSpc>
              <a:buFont typeface="+mj-lt"/>
              <a:buAutoNum type="alphaLcParenR"/>
            </a:pPr>
            <a:r>
              <a:rPr lang="en-GB" sz="2400" dirty="0"/>
              <a:t>The finite area between the curve, and the normal to the curve at P.</a:t>
            </a:r>
          </a:p>
        </p:txBody>
      </p:sp>
      <p:sp>
        <p:nvSpPr>
          <p:cNvPr id="5" name="Google Shape;77;p16">
            <a:extLst>
              <a:ext uri="{FF2B5EF4-FFF2-40B4-BE49-F238E27FC236}">
                <a16:creationId xmlns:a16="http://schemas.microsoft.com/office/drawing/2014/main" id="{E1C4EC02-1C97-36F1-3621-CF110A0A20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/>
          <a:p>
            <a:r>
              <a:rPr lang="en-GB" sz="2708" dirty="0"/>
              <a:t>Shade these areas…</a:t>
            </a:r>
            <a:endParaRPr sz="2708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CBEE0B-0990-67BD-2529-0C2571F9E22A}"/>
              </a:ext>
            </a:extLst>
          </p:cNvPr>
          <p:cNvCxnSpPr>
            <a:cxnSpLocks/>
          </p:cNvCxnSpPr>
          <p:nvPr/>
        </p:nvCxnSpPr>
        <p:spPr>
          <a:xfrm>
            <a:off x="929515" y="2153893"/>
            <a:ext cx="745912" cy="1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5DC4E1B3-8D64-364E-2F7C-1B224273885E}"/>
              </a:ext>
            </a:extLst>
          </p:cNvPr>
          <p:cNvGrpSpPr/>
          <p:nvPr/>
        </p:nvGrpSpPr>
        <p:grpSpPr>
          <a:xfrm>
            <a:off x="232138" y="2353733"/>
            <a:ext cx="9518874" cy="4408242"/>
            <a:chOff x="562779" y="2167467"/>
            <a:chExt cx="8713589" cy="403531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C2E19C1-ABFB-F6F8-979F-7BFE4BE1E9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16137" y="2167467"/>
              <a:ext cx="0" cy="40203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FCAD029-49D8-EA14-8166-ECC34A65A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62779" y="3192966"/>
              <a:ext cx="3736733" cy="2927394"/>
            </a:xfrm>
            <a:prstGeom prst="rect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5EEA9EC-3E10-9901-507F-7B9C0CE2E855}"/>
                </a:ext>
              </a:extLst>
            </p:cNvPr>
            <p:cNvCxnSpPr>
              <a:cxnSpLocks/>
            </p:cNvCxnSpPr>
            <p:nvPr/>
          </p:nvCxnSpPr>
          <p:spPr>
            <a:xfrm>
              <a:off x="7274572" y="3170453"/>
              <a:ext cx="0" cy="30323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6BCCDBB-5575-F15B-D4F1-DDDCB888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421214" y="3192966"/>
              <a:ext cx="3736733" cy="2927394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4107B36-FDD2-8FCA-7194-04363FBD74CB}"/>
                    </a:ext>
                  </a:extLst>
                </p:cNvPr>
                <p:cNvSpPr txBox="1"/>
                <p:nvPr/>
              </p:nvSpPr>
              <p:spPr>
                <a:xfrm>
                  <a:off x="3112896" y="3579219"/>
                  <a:ext cx="1305037" cy="2500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25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sz="1625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GB" sz="1625" i="1">
                            <a:latin typeface="Cambria Math" panose="02040503050406030204" pitchFamily="18" charset="0"/>
                          </a:rPr>
                          <m:t>=3−</m:t>
                        </m:r>
                        <m:sSup>
                          <m:sSupPr>
                            <m:ctrlPr>
                              <a:rPr lang="en-GB" sz="162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625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4107B36-FDD2-8FCA-7194-04363FBD74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2896" y="3579219"/>
                  <a:ext cx="1305037" cy="250068"/>
                </a:xfrm>
                <a:prstGeom prst="rect">
                  <a:avLst/>
                </a:prstGeom>
                <a:blipFill>
                  <a:blip r:embed="rId4"/>
                  <a:stretch>
                    <a:fillRect l="-5607" r="-1402" b="-3414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F1727BF6-54F5-8D76-64BF-D4268DF7C7B7}"/>
                    </a:ext>
                  </a:extLst>
                </p:cNvPr>
                <p:cNvSpPr txBox="1"/>
                <p:nvPr/>
              </p:nvSpPr>
              <p:spPr>
                <a:xfrm>
                  <a:off x="7971331" y="3579219"/>
                  <a:ext cx="1305037" cy="2500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25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sz="1625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GB" sz="1625" i="1">
                            <a:latin typeface="Cambria Math" panose="02040503050406030204" pitchFamily="18" charset="0"/>
                          </a:rPr>
                          <m:t>=3−</m:t>
                        </m:r>
                        <m:sSup>
                          <m:sSupPr>
                            <m:ctrlPr>
                              <a:rPr lang="en-GB" sz="162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625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625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F1727BF6-54F5-8D76-64BF-D4268DF7C7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1331" y="3579219"/>
                  <a:ext cx="1305037" cy="250068"/>
                </a:xfrm>
                <a:prstGeom prst="rect">
                  <a:avLst/>
                </a:prstGeom>
                <a:blipFill>
                  <a:blip r:embed="rId5"/>
                  <a:stretch>
                    <a:fillRect l="-5607" r="-1402" b="-3414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49683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BDABDA3-3A04-FB8A-868B-ED03D9E99BDD}"/>
              </a:ext>
            </a:extLst>
          </p:cNvPr>
          <p:cNvCxnSpPr/>
          <p:nvPr/>
        </p:nvCxnSpPr>
        <p:spPr>
          <a:xfrm>
            <a:off x="397933" y="3429000"/>
            <a:ext cx="9220200" cy="0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12C981-1937-3292-DFEE-CFC3F7F2ECD9}"/>
              </a:ext>
            </a:extLst>
          </p:cNvPr>
          <p:cNvCxnSpPr>
            <a:cxnSpLocks/>
          </p:cNvCxnSpPr>
          <p:nvPr/>
        </p:nvCxnSpPr>
        <p:spPr>
          <a:xfrm flipV="1">
            <a:off x="4953000" y="694267"/>
            <a:ext cx="0" cy="5681134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C880000-5216-FF74-A4E3-54E7A033CA34}"/>
                  </a:ext>
                </a:extLst>
              </p:cNvPr>
              <p:cNvSpPr txBox="1"/>
              <p:nvPr/>
            </p:nvSpPr>
            <p:spPr>
              <a:xfrm>
                <a:off x="1" y="3510113"/>
                <a:ext cx="495299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Find the total area enclosed between the curve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0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/>
                  <a:t>, and the normal to the curve at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2000" dirty="0"/>
                  <a:t>.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C880000-5216-FF74-A4E3-54E7A033CA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3510113"/>
                <a:ext cx="4952999" cy="1015663"/>
              </a:xfrm>
              <a:prstGeom prst="rect">
                <a:avLst/>
              </a:prstGeom>
              <a:blipFill>
                <a:blip r:embed="rId2"/>
                <a:stretch>
                  <a:fillRect l="-1230" t="-3614" b="-10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99F2BE0-8818-DF53-D4F6-BD14729780C5}"/>
                  </a:ext>
                </a:extLst>
              </p:cNvPr>
              <p:cNvSpPr txBox="1"/>
              <p:nvPr/>
            </p:nvSpPr>
            <p:spPr>
              <a:xfrm>
                <a:off x="4952998" y="6057"/>
                <a:ext cx="4952999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The diagram shows the graph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/>
                  <a:t> and the normal to the curve at point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1600" dirty="0"/>
                  <a:t>. </a:t>
                </a:r>
              </a:p>
              <a:p>
                <a:endParaRPr lang="en-GB" sz="1600" dirty="0"/>
              </a:p>
              <a:p>
                <a:r>
                  <a:rPr lang="en-GB" sz="1600" dirty="0"/>
                  <a:t>Find the exact value of the region enclosed by these graphs. 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99F2BE0-8818-DF53-D4F6-BD1472978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998" y="6057"/>
                <a:ext cx="4952999" cy="1323439"/>
              </a:xfrm>
              <a:prstGeom prst="rect">
                <a:avLst/>
              </a:prstGeom>
              <a:blipFill>
                <a:blip r:embed="rId3"/>
                <a:stretch>
                  <a:fillRect l="-615" t="-1382" b="-5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17E8E37A-C4B2-E08D-649A-B50EAB35C003}"/>
              </a:ext>
            </a:extLst>
          </p:cNvPr>
          <p:cNvSpPr txBox="1"/>
          <p:nvPr/>
        </p:nvSpPr>
        <p:spPr>
          <a:xfrm>
            <a:off x="4952998" y="3515601"/>
            <a:ext cx="4952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Find the area between the curve and the line shown, and the y-axis.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8519EEE-CFA6-2910-C2B5-0911770CED04}"/>
              </a:ext>
            </a:extLst>
          </p:cNvPr>
          <p:cNvSpPr/>
          <p:nvPr/>
        </p:nvSpPr>
        <p:spPr>
          <a:xfrm>
            <a:off x="7456333" y="4286558"/>
            <a:ext cx="92909" cy="799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F5C92-6B54-1D94-E538-6363AE753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0736" y="3912391"/>
            <a:ext cx="3522131" cy="28238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C75779-45B4-D21F-2952-707C83F0B4FE}"/>
                  </a:ext>
                </a:extLst>
              </p:cNvPr>
              <p:cNvSpPr txBox="1"/>
              <p:nvPr/>
            </p:nvSpPr>
            <p:spPr>
              <a:xfrm>
                <a:off x="7097764" y="4420001"/>
                <a:ext cx="1576334" cy="3724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800" i="1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C75779-45B4-D21F-2952-707C83F0B4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7764" y="4420001"/>
                <a:ext cx="1576334" cy="372410"/>
              </a:xfrm>
              <a:prstGeom prst="rect">
                <a:avLst/>
              </a:prstGeom>
              <a:blipFill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C44CF8-7352-040C-528B-19F45A00B9D3}"/>
                  </a:ext>
                </a:extLst>
              </p:cNvPr>
              <p:cNvSpPr txBox="1"/>
              <p:nvPr/>
            </p:nvSpPr>
            <p:spPr>
              <a:xfrm>
                <a:off x="7502787" y="5872964"/>
                <a:ext cx="141393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8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8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1800" dirty="0"/>
                  <a:t> </a:t>
                </a:r>
                <a:endParaRPr lang="en-GB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C44CF8-7352-040C-528B-19F45A00B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787" y="5872964"/>
                <a:ext cx="1413931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:a16="http://schemas.microsoft.com/office/drawing/2014/main" id="{8D31AE42-AC5A-80A4-A46F-56EF48D264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0505" y="1163034"/>
            <a:ext cx="2249963" cy="212663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662505-0989-25BA-6D07-FA984D987279}"/>
                  </a:ext>
                </a:extLst>
              </p:cNvPr>
              <p:cNvSpPr txBox="1"/>
              <p:nvPr/>
            </p:nvSpPr>
            <p:spPr>
              <a:xfrm>
                <a:off x="4971092" y="1411574"/>
                <a:ext cx="2578150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Given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/>
                  <a:t>, for what value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1600" dirty="0"/>
                  <a:t>, would the region above the x-axis be equal to the region below the x-axis?  </a:t>
                </a: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662505-0989-25BA-6D07-FA984D987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092" y="1411574"/>
                <a:ext cx="2578150" cy="1323439"/>
              </a:xfrm>
              <a:prstGeom prst="rect">
                <a:avLst/>
              </a:prstGeom>
              <a:blipFill>
                <a:blip r:embed="rId8"/>
                <a:stretch>
                  <a:fillRect l="-1182" t="-1382" b="-5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6">
            <a:extLst>
              <a:ext uri="{FF2B5EF4-FFF2-40B4-BE49-F238E27FC236}">
                <a16:creationId xmlns:a16="http://schemas.microsoft.com/office/drawing/2014/main" id="{DDF37811-BF24-DAA4-9EAD-E23C2325EB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9738" y="685593"/>
            <a:ext cx="2761288" cy="26568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D2C53B-3C50-C5BA-8263-BBB7B986143C}"/>
                  </a:ext>
                </a:extLst>
              </p:cNvPr>
              <p:cNvSpPr txBox="1"/>
              <p:nvPr/>
            </p:nvSpPr>
            <p:spPr>
              <a:xfrm>
                <a:off x="2" y="0"/>
                <a:ext cx="4952996" cy="933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Find the exact value of the region enclosed by the graph of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GB" sz="1600" dirty="0"/>
                  <a:t>, the tangent to the curve at point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, the line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1600" dirty="0"/>
                  <a:t> and the x-axis. 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D2C53B-3C50-C5BA-8263-BBB7B9861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" y="0"/>
                <a:ext cx="4952996" cy="933717"/>
              </a:xfrm>
              <a:prstGeom prst="rect">
                <a:avLst/>
              </a:prstGeom>
              <a:blipFill>
                <a:blip r:embed="rId10"/>
                <a:stretch>
                  <a:fillRect l="-616" t="-1961" r="-985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45B419-AC8C-F5D5-B4F1-8C5C6FACB1F4}"/>
                  </a:ext>
                </a:extLst>
              </p:cNvPr>
              <p:cNvSpPr txBox="1"/>
              <p:nvPr/>
            </p:nvSpPr>
            <p:spPr>
              <a:xfrm>
                <a:off x="1" y="1163034"/>
                <a:ext cx="2911771" cy="107721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Find the exact value of the region enclosed by the curve, the tangent and the x-axis only (i.e. without</a:t>
                </a: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600" dirty="0"/>
                  <a:t>the line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1600" dirty="0"/>
                  <a:t>). 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45B419-AC8C-F5D5-B4F1-8C5C6FACB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1163034"/>
                <a:ext cx="2911771" cy="1077218"/>
              </a:xfrm>
              <a:prstGeom prst="rect">
                <a:avLst/>
              </a:prstGeom>
              <a:blipFill>
                <a:blip r:embed="rId11"/>
                <a:stretch>
                  <a:fillRect l="-1046" t="-1705"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937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2C7562-2DEE-37FF-08D9-81ADA8A7D691}"/>
              </a:ext>
            </a:extLst>
          </p:cNvPr>
          <p:cNvSpPr txBox="1"/>
          <p:nvPr/>
        </p:nvSpPr>
        <p:spPr>
          <a:xfrm>
            <a:off x="359833" y="988850"/>
            <a:ext cx="4953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SzPct val="100000"/>
              <a:buFont typeface="+mj-lt"/>
              <a:buAutoNum type="arabicParenR"/>
            </a:pPr>
            <a:r>
              <a:rPr lang="en-GB" dirty="0"/>
              <a:t>TBC</a:t>
            </a:r>
          </a:p>
          <a:p>
            <a:pPr marL="457200" indent="-457200">
              <a:buSzPct val="100000"/>
              <a:buFont typeface="+mj-lt"/>
              <a:buAutoNum type="arabicParenR"/>
            </a:pPr>
            <a:endParaRPr lang="en-GB" dirty="0"/>
          </a:p>
          <a:p>
            <a:pPr marL="457200" indent="-457200">
              <a:buSzPct val="100000"/>
              <a:buFont typeface="+mj-lt"/>
              <a:buAutoNum type="arabicParenR"/>
            </a:pPr>
            <a:r>
              <a:rPr lang="en-GB" dirty="0"/>
              <a:t>TBC</a:t>
            </a:r>
          </a:p>
          <a:p>
            <a:pPr marL="457200" indent="-457200">
              <a:buSzPct val="100000"/>
              <a:buFont typeface="+mj-lt"/>
              <a:buAutoNum type="arabicParenR"/>
            </a:pPr>
            <a:endParaRPr lang="en-GB" dirty="0"/>
          </a:p>
          <a:p>
            <a:pPr marL="457200" indent="-457200">
              <a:buSzPct val="100000"/>
              <a:buFont typeface="+mj-lt"/>
              <a:buAutoNum type="arabicParenR"/>
            </a:pPr>
            <a:r>
              <a:rPr lang="en-GB" dirty="0"/>
              <a:t>TBC</a:t>
            </a:r>
          </a:p>
          <a:p>
            <a:pPr marL="457200" indent="-457200">
              <a:buSzPct val="100000"/>
              <a:buFont typeface="+mj-lt"/>
              <a:buAutoNum type="arabicParenR"/>
            </a:pPr>
            <a:endParaRPr lang="en-GB" dirty="0"/>
          </a:p>
          <a:p>
            <a:pPr marL="457200" indent="-457200">
              <a:buSzPct val="100000"/>
              <a:buFont typeface="+mj-lt"/>
              <a:buAutoNum type="arabicParenR"/>
            </a:pPr>
            <a:r>
              <a:rPr lang="en-GB" dirty="0"/>
              <a:t>TBC</a:t>
            </a:r>
          </a:p>
        </p:txBody>
      </p:sp>
      <p:sp>
        <p:nvSpPr>
          <p:cNvPr id="2" name="Google Shape;77;p16">
            <a:extLst>
              <a:ext uri="{FF2B5EF4-FFF2-40B4-BE49-F238E27FC236}">
                <a16:creationId xmlns:a16="http://schemas.microsoft.com/office/drawing/2014/main" id="{80F31253-33F7-0965-484D-2CB2085A5D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708" dirty="0"/>
              <a:t>Answers…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48A984-DB08-41E2-3CF0-FE65C9226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228" y="1153736"/>
            <a:ext cx="822467" cy="6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92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F5B08-1F2E-9C23-6F1D-B4A006AEB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CC41FE7-589E-13D1-16D8-DB994CDB3D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73173" y="1226702"/>
            <a:ext cx="2706399" cy="212022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84418B-2855-1358-DE44-B43811ED1DBA}"/>
              </a:ext>
            </a:extLst>
          </p:cNvPr>
          <p:cNvCxnSpPr>
            <a:cxnSpLocks/>
          </p:cNvCxnSpPr>
          <p:nvPr/>
        </p:nvCxnSpPr>
        <p:spPr>
          <a:xfrm flipV="1">
            <a:off x="3517906" y="694267"/>
            <a:ext cx="0" cy="26526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5279CC4-BA44-2C1B-FF0B-F763E95CC3C0}"/>
              </a:ext>
            </a:extLst>
          </p:cNvPr>
          <p:cNvCxnSpPr/>
          <p:nvPr/>
        </p:nvCxnSpPr>
        <p:spPr>
          <a:xfrm>
            <a:off x="397933" y="3429000"/>
            <a:ext cx="9220200" cy="0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D7832B-9B87-5E9D-B6F8-9685186E26C9}"/>
              </a:ext>
            </a:extLst>
          </p:cNvPr>
          <p:cNvCxnSpPr>
            <a:cxnSpLocks/>
          </p:cNvCxnSpPr>
          <p:nvPr/>
        </p:nvCxnSpPr>
        <p:spPr>
          <a:xfrm flipV="1">
            <a:off x="4953000" y="694267"/>
            <a:ext cx="0" cy="5681134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ED098B3-F4BC-2393-E195-F229898295A3}"/>
              </a:ext>
            </a:extLst>
          </p:cNvPr>
          <p:cNvSpPr txBox="1"/>
          <p:nvPr/>
        </p:nvSpPr>
        <p:spPr>
          <a:xfrm>
            <a:off x="2" y="0"/>
            <a:ext cx="4842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Find the area between the curve, the y-axis, and </a:t>
            </a:r>
            <a:r>
              <a:rPr lang="en-GB" sz="1600" b="1" dirty="0"/>
              <a:t>the tangent</a:t>
            </a:r>
            <a:r>
              <a:rPr lang="en-GB" sz="1600" dirty="0"/>
              <a:t> to the curve which goes through the point P.</a:t>
            </a:r>
          </a:p>
        </p:txBody>
      </p:sp>
      <p:pic>
        <p:nvPicPr>
          <p:cNvPr id="14" name="Google Shape;100;p20">
            <a:extLst>
              <a:ext uri="{FF2B5EF4-FFF2-40B4-BE49-F238E27FC236}">
                <a16:creationId xmlns:a16="http://schemas.microsoft.com/office/drawing/2014/main" id="{2034299C-5EDF-99D7-0724-F9164B3AB69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t="12551" r="47916"/>
          <a:stretch>
            <a:fillRect/>
          </a:stretch>
        </p:blipFill>
        <p:spPr>
          <a:xfrm>
            <a:off x="987757" y="4094888"/>
            <a:ext cx="3003689" cy="268427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3AC834B-D3CD-CE34-4C8F-9B6A976B2B2C}"/>
              </a:ext>
            </a:extLst>
          </p:cNvPr>
          <p:cNvSpPr txBox="1"/>
          <p:nvPr/>
        </p:nvSpPr>
        <p:spPr>
          <a:xfrm>
            <a:off x="1" y="3510113"/>
            <a:ext cx="4952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The tangent to the curve at point P passes through the origin.  Work out the shaded area.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A56BE2D-13CB-7A90-5A7E-AEDE6D9F3A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6227" y="1153736"/>
            <a:ext cx="2966168" cy="219415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FBACD28-64FC-C58C-737F-7C171604261D}"/>
                  </a:ext>
                </a:extLst>
              </p:cNvPr>
              <p:cNvSpPr txBox="1"/>
              <p:nvPr/>
            </p:nvSpPr>
            <p:spPr>
              <a:xfrm>
                <a:off x="4952998" y="6057"/>
                <a:ext cx="4969932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The diagram shows the graph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1600" dirty="0"/>
                  <a:t>. </a:t>
                </a:r>
              </a:p>
              <a:p>
                <a:r>
                  <a:rPr lang="en-GB" sz="1600" dirty="0"/>
                  <a:t>The tangent to the curve at point P intersects the x-axis at (1,0) as shown.</a:t>
                </a:r>
              </a:p>
              <a:p>
                <a:endParaRPr lang="en-GB" sz="1600" dirty="0"/>
              </a:p>
              <a:p>
                <a:r>
                  <a:rPr lang="en-GB" sz="1600" dirty="0"/>
                  <a:t>Find the exact value of the shaded area.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99F2BE0-8818-DF53-D4F6-BD1472978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998" y="6057"/>
                <a:ext cx="4969932" cy="1323439"/>
              </a:xfrm>
              <a:prstGeom prst="rect">
                <a:avLst/>
              </a:prstGeom>
              <a:blipFill>
                <a:blip r:embed="rId5"/>
                <a:stretch>
                  <a:fillRect l="-613" t="-1382" r="-613" b="-5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2">
            <a:extLst>
              <a:ext uri="{FF2B5EF4-FFF2-40B4-BE49-F238E27FC236}">
                <a16:creationId xmlns:a16="http://schemas.microsoft.com/office/drawing/2014/main" id="{E05E7C76-710B-6809-B118-2F5DA0379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224" y="4299600"/>
            <a:ext cx="2679844" cy="2412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691C475-A8F4-D676-F1B0-0E5252EBFD03}"/>
                  </a:ext>
                </a:extLst>
              </p:cNvPr>
              <p:cNvSpPr txBox="1"/>
              <p:nvPr/>
            </p:nvSpPr>
            <p:spPr>
              <a:xfrm>
                <a:off x="4952998" y="3515601"/>
                <a:ext cx="4952999" cy="932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This curve has equation  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1600" dirty="0"/>
                  <a:t>. The straight line is a tangent at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.</a:t>
                </a:r>
              </a:p>
              <a:p>
                <a:r>
                  <a:rPr lang="en-GB" sz="1600" dirty="0"/>
                  <a:t>Find the shaded area.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7E8E37A-C4B2-E08D-649A-B50EAB35C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998" y="3515601"/>
                <a:ext cx="4952999" cy="932435"/>
              </a:xfrm>
              <a:prstGeom prst="rect">
                <a:avLst/>
              </a:prstGeom>
              <a:blipFill>
                <a:blip r:embed="rId7"/>
                <a:stretch>
                  <a:fillRect l="-615" t="-1961" b="-7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78607FA-7309-18A8-7F67-665ABDC454F3}"/>
              </a:ext>
            </a:extLst>
          </p:cNvPr>
          <p:cNvCxnSpPr/>
          <p:nvPr/>
        </p:nvCxnSpPr>
        <p:spPr>
          <a:xfrm>
            <a:off x="6688667" y="6524170"/>
            <a:ext cx="292946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FB36555-3519-61BB-8C7C-01CAC1A7BFDB}"/>
              </a:ext>
            </a:extLst>
          </p:cNvPr>
          <p:cNvCxnSpPr>
            <a:cxnSpLocks/>
          </p:cNvCxnSpPr>
          <p:nvPr/>
        </p:nvCxnSpPr>
        <p:spPr>
          <a:xfrm flipV="1">
            <a:off x="7739138" y="4286558"/>
            <a:ext cx="0" cy="2425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97086DA-69B4-14AF-AFB6-34DAC3CD5044}"/>
                  </a:ext>
                </a:extLst>
              </p:cNvPr>
              <p:cNvSpPr txBox="1"/>
              <p:nvPr/>
            </p:nvSpPr>
            <p:spPr>
              <a:xfrm>
                <a:off x="9361035" y="6471390"/>
                <a:ext cx="404131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221F796-09AA-9AF2-1BF0-9378D119A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035" y="6471390"/>
                <a:ext cx="404131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C674156-1F44-02D5-6518-B5353B73CB98}"/>
                  </a:ext>
                </a:extLst>
              </p:cNvPr>
              <p:cNvSpPr txBox="1"/>
              <p:nvPr/>
            </p:nvSpPr>
            <p:spPr>
              <a:xfrm>
                <a:off x="7456333" y="4153301"/>
                <a:ext cx="367392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28AE188-6EFE-0CDF-6A87-D01C492E6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333" y="4153301"/>
                <a:ext cx="367392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>
            <a:extLst>
              <a:ext uri="{FF2B5EF4-FFF2-40B4-BE49-F238E27FC236}">
                <a16:creationId xmlns:a16="http://schemas.microsoft.com/office/drawing/2014/main" id="{B89173F6-C61A-7400-33C3-55389E6A5095}"/>
              </a:ext>
            </a:extLst>
          </p:cNvPr>
          <p:cNvSpPr/>
          <p:nvPr/>
        </p:nvSpPr>
        <p:spPr>
          <a:xfrm>
            <a:off x="7456333" y="4286558"/>
            <a:ext cx="92909" cy="799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C888E9-93F2-A3B6-24D0-37112B8A1D56}"/>
                  </a:ext>
                </a:extLst>
              </p:cNvPr>
              <p:cNvSpPr txBox="1"/>
              <p:nvPr/>
            </p:nvSpPr>
            <p:spPr>
              <a:xfrm>
                <a:off x="1169947" y="1912946"/>
                <a:ext cx="225644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67EB8E-3060-4829-68CC-AAC19664C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947" y="1912946"/>
                <a:ext cx="2256440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D8CE54B-08A4-4CDF-61C3-34FF094A3D38}"/>
              </a:ext>
            </a:extLst>
          </p:cNvPr>
          <p:cNvSpPr txBox="1"/>
          <p:nvPr/>
        </p:nvSpPr>
        <p:spPr>
          <a:xfrm>
            <a:off x="-1" y="564402"/>
            <a:ext cx="35179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/>
              <a:t>Find the finite area between the curve, and </a:t>
            </a:r>
            <a:r>
              <a:rPr lang="en-GB" sz="1800" b="1" dirty="0"/>
              <a:t>the normal</a:t>
            </a:r>
            <a:r>
              <a:rPr lang="en-GB" sz="1800" dirty="0"/>
              <a:t> to the curve which goes through the point P.</a:t>
            </a:r>
          </a:p>
        </p:txBody>
      </p:sp>
    </p:spTree>
    <p:extLst>
      <p:ext uri="{BB962C8B-B14F-4D97-AF65-F5344CB8AC3E}">
        <p14:creationId xmlns:p14="http://schemas.microsoft.com/office/powerpoint/2010/main" val="64261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AD603-7F16-156D-F841-52B79E608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56F1299-CC7D-10B9-EEF3-239835D90D99}"/>
                  </a:ext>
                </a:extLst>
              </p:cNvPr>
              <p:cNvSpPr txBox="1"/>
              <p:nvPr/>
            </p:nvSpPr>
            <p:spPr>
              <a:xfrm>
                <a:off x="224366" y="743317"/>
                <a:ext cx="4953000" cy="25004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SzPct val="100000"/>
                  <a:buFont typeface="+mj-lt"/>
                  <a:buAutoNum type="arabicParenR"/>
                </a:pPr>
                <a:r>
                  <a:rPr lang="en-GB" dirty="0"/>
                  <a:t>Area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, 	Area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i="1" smtClean="0">
                            <a:latin typeface="Cambria Math" panose="02040503050406030204" pitchFamily="18" charset="0"/>
                          </a:rPr>
                          <m:t>125</m:t>
                        </m:r>
                      </m:num>
                      <m:den>
                        <m:r>
                          <a:rPr lang="ar-AE" i="1" smtClean="0">
                            <a:latin typeface="Cambria Math" panose="02040503050406030204" pitchFamily="18" charset="0"/>
                          </a:rPr>
                          <m:t>48</m:t>
                        </m:r>
                      </m:den>
                    </m:f>
                  </m:oMath>
                </a14:m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r>
                  <a:rPr lang="en-GB" dirty="0"/>
                  <a:t>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r>
                  <a:rPr lang="en-GB" dirty="0"/>
                  <a:t>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229</m:t>
                        </m:r>
                      </m:num>
                      <m:den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endParaRPr lang="en-GB" dirty="0"/>
              </a:p>
              <a:p>
                <a:pPr marL="457200" indent="-457200">
                  <a:buSzPct val="100000"/>
                  <a:buFont typeface="+mj-lt"/>
                  <a:buAutoNum type="arabicParenR"/>
                </a:pPr>
                <a:r>
                  <a:rPr lang="en-GB" dirty="0"/>
                  <a:t>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424</m:t>
                        </m:r>
                      </m:num>
                      <m:den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56F1299-CC7D-10B9-EEF3-239835D90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66" y="743317"/>
                <a:ext cx="4953000" cy="2500493"/>
              </a:xfrm>
              <a:prstGeom prst="rect">
                <a:avLst/>
              </a:prstGeom>
              <a:blipFill>
                <a:blip r:embed="rId2"/>
                <a:stretch>
                  <a:fillRect l="-1108" b="-9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Google Shape;77;p16">
            <a:extLst>
              <a:ext uri="{FF2B5EF4-FFF2-40B4-BE49-F238E27FC236}">
                <a16:creationId xmlns:a16="http://schemas.microsoft.com/office/drawing/2014/main" id="{AD45F09E-FDEF-2564-C2B3-BE415B53A1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230650" cy="620425"/>
          </a:xfrm>
          <a:prstGeom prst="rect">
            <a:avLst/>
          </a:prstGeom>
        </p:spPr>
        <p:txBody>
          <a:bodyPr spcFirstLastPara="1" vert="horz" wrap="square" lIns="99044" tIns="99044" rIns="99044" bIns="99044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708" dirty="0"/>
              <a:t>Answers…</a:t>
            </a:r>
          </a:p>
        </p:txBody>
      </p:sp>
    </p:spTree>
    <p:extLst>
      <p:ext uri="{BB962C8B-B14F-4D97-AF65-F5344CB8AC3E}">
        <p14:creationId xmlns:p14="http://schemas.microsoft.com/office/powerpoint/2010/main" val="4095403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167DC18062C4DAB9FD83DC0AC99B0" ma:contentTypeVersion="18" ma:contentTypeDescription="Create a new document." ma:contentTypeScope="" ma:versionID="c3acf7e8467cf102b4ddadfaa1d31405">
  <xsd:schema xmlns:xsd="http://www.w3.org/2001/XMLSchema" xmlns:xs="http://www.w3.org/2001/XMLSchema" xmlns:p="http://schemas.microsoft.com/office/2006/metadata/properties" xmlns:ns2="30799808-48f9-47ab-aba2-0672c7355829" xmlns:ns3="99f5cff3-62b2-4be6-b70c-c372d34dc44d" targetNamespace="http://schemas.microsoft.com/office/2006/metadata/properties" ma:root="true" ma:fieldsID="bfdfcd5b974d30d5ac001224b270f9c8" ns2:_="" ns3:_="">
    <xsd:import namespace="30799808-48f9-47ab-aba2-0672c7355829"/>
    <xsd:import namespace="99f5cff3-62b2-4be6-b70c-c372d34dc44d"/>
    <xsd:element name="properties">
      <xsd:complexType>
        <xsd:sequence>
          <xsd:element name="documentManagement">
            <xsd:complexType>
              <xsd:all>
                <xsd:element ref="ns2:naf3626daf2c4bb89309295479733bb5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99808-48f9-47ab-aba2-0672c7355829" elementFormDefault="qualified">
    <xsd:import namespace="http://schemas.microsoft.com/office/2006/documentManagement/types"/>
    <xsd:import namespace="http://schemas.microsoft.com/office/infopath/2007/PartnerControls"/>
    <xsd:element name="naf3626daf2c4bb89309295479733bb5" ma:index="9" nillable="true" ma:taxonomy="true" ma:internalName="naf3626daf2c4bb89309295479733bb5" ma:taxonomyFieldName="Staff_x0020_Category" ma:displayName="Staff Category" ma:fieldId="{7af3626d-af2c-4bb8-9309-295479733bb5}" ma:sspId="3109df80-cae8-4f1a-a745-566a87499af2" ma:termSetId="2911061d-6d64-4c1d-9363-b073225d5b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f7cf9a15-f9d7-422c-a274-81208c7b0b93}" ma:internalName="TaxCatchAll" ma:showField="CatchAllData" ma:web="30799808-48f9-47ab-aba2-0672c73558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f5cff3-62b2-4be6-b70c-c372d34dc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109df80-cae8-4f1a-a745-566a87499a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f5cff3-62b2-4be6-b70c-c372d34dc44d">
      <Terms xmlns="http://schemas.microsoft.com/office/infopath/2007/PartnerControls"/>
    </lcf76f155ced4ddcb4097134ff3c332f>
    <TaxCatchAll xmlns="30799808-48f9-47ab-aba2-0672c7355829" xsi:nil="true"/>
    <naf3626daf2c4bb89309295479733bb5 xmlns="30799808-48f9-47ab-aba2-0672c7355829">
      <Terms xmlns="http://schemas.microsoft.com/office/infopath/2007/PartnerControls"/>
    </naf3626daf2c4bb89309295479733bb5>
  </documentManagement>
</p:properties>
</file>

<file path=customXml/itemProps1.xml><?xml version="1.0" encoding="utf-8"?>
<ds:datastoreItem xmlns:ds="http://schemas.openxmlformats.org/officeDocument/2006/customXml" ds:itemID="{971EE1D2-F7FA-44A0-82BA-CC30D46D25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799808-48f9-47ab-aba2-0672c7355829"/>
    <ds:schemaRef ds:uri="99f5cff3-62b2-4be6-b70c-c372d34dc4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2D358D-9D27-4FD6-85D9-A822DA5F86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248D92-832C-4E6E-BEA8-340E42EE66F5}">
  <ds:schemaRefs>
    <ds:schemaRef ds:uri="30799808-48f9-47ab-aba2-0672c7355829"/>
    <ds:schemaRef ds:uri="http://schemas.microsoft.com/office/2006/documentManagement/types"/>
    <ds:schemaRef ds:uri="http://purl.org/dc/elements/1.1/"/>
    <ds:schemaRef ds:uri="99f5cff3-62b2-4be6-b70c-c372d34dc44d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b0b9c9a-2369-492c-819f-51f59b67902a}" enabled="1" method="Standard" siteId="{a0806fa7-0275-413a-92f7-30d003a0e1b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1080</TotalTime>
  <Words>694</Words>
  <Application>Microsoft Office PowerPoint</Application>
  <PresentationFormat>A4 Paper (210x297 mm)</PresentationFormat>
  <Paragraphs>76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 Theme</vt:lpstr>
      <vt:lpstr>Questions</vt:lpstr>
      <vt:lpstr>Questions - answers</vt:lpstr>
      <vt:lpstr>Now Try This</vt:lpstr>
      <vt:lpstr>Now Try This</vt:lpstr>
      <vt:lpstr>Shade these areas…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Colman</dc:creator>
  <cp:lastModifiedBy>Graham Colman</cp:lastModifiedBy>
  <cp:revision>4</cp:revision>
  <cp:lastPrinted>2026-03-23T10:06:19Z</cp:lastPrinted>
  <dcterms:created xsi:type="dcterms:W3CDTF">2026-03-19T22:22:37Z</dcterms:created>
  <dcterms:modified xsi:type="dcterms:W3CDTF">2026-03-23T11:21:12Z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0x010100433167DC18062C4DAB9FD83DC0AC99B0</vt:lpwstr>
  </property>
  <property fmtid="{D5CDD505-2E9C-101B-9397-08002B2CF9AE}" pid="3" name="Staff_x0020_Category">
    <vt:lpwstr/>
  </property>
  <property fmtid="{D5CDD505-2E9C-101B-9397-08002B2CF9AE}" pid="4" name="Staff Category">
    <vt:lpwstr/>
  </property>
  <property fmtid="{D5CDD505-2E9C-101B-9397-08002B2CF9AE}" pid="5" name="MediaServiceImageTags">
    <vt:lpwstr/>
  </property>
</Properties>
</file>