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56" r:id="rId3"/>
    <p:sldId id="260" r:id="rId4"/>
    <p:sldId id="266" r:id="rId5"/>
    <p:sldId id="258" r:id="rId6"/>
    <p:sldId id="261" r:id="rId7"/>
    <p:sldId id="264" r:id="rId8"/>
    <p:sldId id="257" r:id="rId9"/>
    <p:sldId id="262" r:id="rId10"/>
    <p:sldId id="267" r:id="rId11"/>
    <p:sldId id="259" r:id="rId12"/>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0" d="100"/>
          <a:sy n="70" d="100"/>
        </p:scale>
        <p:origin x="1242"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0ABF295-2E75-4971-AA18-EAB0D920AC80}" type="datetimeFigureOut">
              <a:rPr lang="en-GB" smtClean="0"/>
              <a:t>11/02/2018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52FD83-56C7-482D-9548-80E491DB8F55}" type="slidenum">
              <a:rPr lang="en-GB" smtClean="0"/>
              <a:t>‹#›</a:t>
            </a:fld>
            <a:endParaRPr lang="en-GB"/>
          </a:p>
        </p:txBody>
      </p:sp>
    </p:spTree>
    <p:extLst>
      <p:ext uri="{BB962C8B-B14F-4D97-AF65-F5344CB8AC3E}">
        <p14:creationId xmlns:p14="http://schemas.microsoft.com/office/powerpoint/2010/main" val="4130309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ABF295-2E75-4971-AA18-EAB0D920AC80}" type="datetimeFigureOut">
              <a:rPr lang="en-GB" smtClean="0"/>
              <a:t>11/02/2018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52FD83-56C7-482D-9548-80E491DB8F55}" type="slidenum">
              <a:rPr lang="en-GB" smtClean="0"/>
              <a:t>‹#›</a:t>
            </a:fld>
            <a:endParaRPr lang="en-GB"/>
          </a:p>
        </p:txBody>
      </p:sp>
    </p:spTree>
    <p:extLst>
      <p:ext uri="{BB962C8B-B14F-4D97-AF65-F5344CB8AC3E}">
        <p14:creationId xmlns:p14="http://schemas.microsoft.com/office/powerpoint/2010/main" val="1441394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ABF295-2E75-4971-AA18-EAB0D920AC80}" type="datetimeFigureOut">
              <a:rPr lang="en-GB" smtClean="0"/>
              <a:t>11/02/2018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52FD83-56C7-482D-9548-80E491DB8F55}" type="slidenum">
              <a:rPr lang="en-GB" smtClean="0"/>
              <a:t>‹#›</a:t>
            </a:fld>
            <a:endParaRPr lang="en-GB"/>
          </a:p>
        </p:txBody>
      </p:sp>
    </p:spTree>
    <p:extLst>
      <p:ext uri="{BB962C8B-B14F-4D97-AF65-F5344CB8AC3E}">
        <p14:creationId xmlns:p14="http://schemas.microsoft.com/office/powerpoint/2010/main" val="3809918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ABF295-2E75-4971-AA18-EAB0D920AC80}" type="datetimeFigureOut">
              <a:rPr lang="en-GB" smtClean="0"/>
              <a:t>11/02/2018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52FD83-56C7-482D-9548-80E491DB8F55}" type="slidenum">
              <a:rPr lang="en-GB" smtClean="0"/>
              <a:t>‹#›</a:t>
            </a:fld>
            <a:endParaRPr lang="en-GB"/>
          </a:p>
        </p:txBody>
      </p:sp>
    </p:spTree>
    <p:extLst>
      <p:ext uri="{BB962C8B-B14F-4D97-AF65-F5344CB8AC3E}">
        <p14:creationId xmlns:p14="http://schemas.microsoft.com/office/powerpoint/2010/main" val="927398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ABF295-2E75-4971-AA18-EAB0D920AC80}" type="datetimeFigureOut">
              <a:rPr lang="en-GB" smtClean="0"/>
              <a:t>11/02/2018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52FD83-56C7-482D-9548-80E491DB8F55}" type="slidenum">
              <a:rPr lang="en-GB" smtClean="0"/>
              <a:t>‹#›</a:t>
            </a:fld>
            <a:endParaRPr lang="en-GB"/>
          </a:p>
        </p:txBody>
      </p:sp>
    </p:spTree>
    <p:extLst>
      <p:ext uri="{BB962C8B-B14F-4D97-AF65-F5344CB8AC3E}">
        <p14:creationId xmlns:p14="http://schemas.microsoft.com/office/powerpoint/2010/main" val="411696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ABF295-2E75-4971-AA18-EAB0D920AC80}" type="datetimeFigureOut">
              <a:rPr lang="en-GB" smtClean="0"/>
              <a:t>11/02/2018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52FD83-56C7-482D-9548-80E491DB8F55}" type="slidenum">
              <a:rPr lang="en-GB" smtClean="0"/>
              <a:t>‹#›</a:t>
            </a:fld>
            <a:endParaRPr lang="en-GB"/>
          </a:p>
        </p:txBody>
      </p:sp>
    </p:spTree>
    <p:extLst>
      <p:ext uri="{BB962C8B-B14F-4D97-AF65-F5344CB8AC3E}">
        <p14:creationId xmlns:p14="http://schemas.microsoft.com/office/powerpoint/2010/main" val="298990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ABF295-2E75-4971-AA18-EAB0D920AC80}" type="datetimeFigureOut">
              <a:rPr lang="en-GB" smtClean="0"/>
              <a:t>11/02/2018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52FD83-56C7-482D-9548-80E491DB8F55}" type="slidenum">
              <a:rPr lang="en-GB" smtClean="0"/>
              <a:t>‹#›</a:t>
            </a:fld>
            <a:endParaRPr lang="en-GB"/>
          </a:p>
        </p:txBody>
      </p:sp>
    </p:spTree>
    <p:extLst>
      <p:ext uri="{BB962C8B-B14F-4D97-AF65-F5344CB8AC3E}">
        <p14:creationId xmlns:p14="http://schemas.microsoft.com/office/powerpoint/2010/main" val="3109662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0ABF295-2E75-4971-AA18-EAB0D920AC80}" type="datetimeFigureOut">
              <a:rPr lang="en-GB" smtClean="0"/>
              <a:t>11/02/2018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52FD83-56C7-482D-9548-80E491DB8F55}" type="slidenum">
              <a:rPr lang="en-GB" smtClean="0"/>
              <a:t>‹#›</a:t>
            </a:fld>
            <a:endParaRPr lang="en-GB"/>
          </a:p>
        </p:txBody>
      </p:sp>
    </p:spTree>
    <p:extLst>
      <p:ext uri="{BB962C8B-B14F-4D97-AF65-F5344CB8AC3E}">
        <p14:creationId xmlns:p14="http://schemas.microsoft.com/office/powerpoint/2010/main" val="1982047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ABF295-2E75-4971-AA18-EAB0D920AC80}" type="datetimeFigureOut">
              <a:rPr lang="en-GB" smtClean="0"/>
              <a:t>11/02/2018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52FD83-56C7-482D-9548-80E491DB8F55}" type="slidenum">
              <a:rPr lang="en-GB" smtClean="0"/>
              <a:t>‹#›</a:t>
            </a:fld>
            <a:endParaRPr lang="en-GB"/>
          </a:p>
        </p:txBody>
      </p:sp>
    </p:spTree>
    <p:extLst>
      <p:ext uri="{BB962C8B-B14F-4D97-AF65-F5344CB8AC3E}">
        <p14:creationId xmlns:p14="http://schemas.microsoft.com/office/powerpoint/2010/main" val="2737769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ABF295-2E75-4971-AA18-EAB0D920AC80}" type="datetimeFigureOut">
              <a:rPr lang="en-GB" smtClean="0"/>
              <a:t>11/02/2018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52FD83-56C7-482D-9548-80E491DB8F55}" type="slidenum">
              <a:rPr lang="en-GB" smtClean="0"/>
              <a:t>‹#›</a:t>
            </a:fld>
            <a:endParaRPr lang="en-GB"/>
          </a:p>
        </p:txBody>
      </p:sp>
    </p:spTree>
    <p:extLst>
      <p:ext uri="{BB962C8B-B14F-4D97-AF65-F5344CB8AC3E}">
        <p14:creationId xmlns:p14="http://schemas.microsoft.com/office/powerpoint/2010/main" val="3094494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ABF295-2E75-4971-AA18-EAB0D920AC80}" type="datetimeFigureOut">
              <a:rPr lang="en-GB" smtClean="0"/>
              <a:t>11/02/2018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52FD83-56C7-482D-9548-80E491DB8F55}" type="slidenum">
              <a:rPr lang="en-GB" smtClean="0"/>
              <a:t>‹#›</a:t>
            </a:fld>
            <a:endParaRPr lang="en-GB"/>
          </a:p>
        </p:txBody>
      </p:sp>
    </p:spTree>
    <p:extLst>
      <p:ext uri="{BB962C8B-B14F-4D97-AF65-F5344CB8AC3E}">
        <p14:creationId xmlns:p14="http://schemas.microsoft.com/office/powerpoint/2010/main" val="530909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ABF295-2E75-4971-AA18-EAB0D920AC80}" type="datetimeFigureOut">
              <a:rPr lang="en-GB" smtClean="0"/>
              <a:t>11/02/2018</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52FD83-56C7-482D-9548-80E491DB8F55}" type="slidenum">
              <a:rPr lang="en-GB" smtClean="0"/>
              <a:t>‹#›</a:t>
            </a:fld>
            <a:endParaRPr lang="en-GB"/>
          </a:p>
        </p:txBody>
      </p:sp>
    </p:spTree>
    <p:extLst>
      <p:ext uri="{BB962C8B-B14F-4D97-AF65-F5344CB8AC3E}">
        <p14:creationId xmlns:p14="http://schemas.microsoft.com/office/powerpoint/2010/main" val="8125687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765712"/>
            <a:ext cx="9906000" cy="1323439"/>
          </a:xfrm>
          <a:prstGeom prst="rect">
            <a:avLst/>
          </a:prstGeom>
          <a:noFill/>
        </p:spPr>
        <p:txBody>
          <a:bodyPr wrap="square" rtlCol="0">
            <a:spAutoFit/>
          </a:bodyPr>
          <a:lstStyle/>
          <a:p>
            <a:pPr algn="ctr"/>
            <a:r>
              <a:rPr lang="en-GB" sz="8000" dirty="0" smtClean="0">
                <a:solidFill>
                  <a:schemeClr val="bg1"/>
                </a:solidFill>
                <a:effectLst>
                  <a:glow rad="139700">
                    <a:schemeClr val="accent5">
                      <a:satMod val="175000"/>
                      <a:alpha val="40000"/>
                    </a:schemeClr>
                  </a:glow>
                </a:effectLst>
              </a:rPr>
              <a:t>How High?</a:t>
            </a:r>
            <a:endParaRPr lang="en-GB" sz="8000" dirty="0">
              <a:solidFill>
                <a:schemeClr val="bg1"/>
              </a:solidFill>
              <a:effectLst>
                <a:glow rad="139700">
                  <a:schemeClr val="accent5">
                    <a:satMod val="175000"/>
                    <a:alpha val="40000"/>
                  </a:schemeClr>
                </a:glow>
              </a:effectLst>
            </a:endParaRPr>
          </a:p>
        </p:txBody>
      </p:sp>
      <p:sp>
        <p:nvSpPr>
          <p:cNvPr id="5" name="TextBox 4"/>
          <p:cNvSpPr txBox="1"/>
          <p:nvPr/>
        </p:nvSpPr>
        <p:spPr>
          <a:xfrm>
            <a:off x="0" y="2346041"/>
            <a:ext cx="9906000" cy="1323439"/>
          </a:xfrm>
          <a:prstGeom prst="rect">
            <a:avLst/>
          </a:prstGeom>
          <a:noFill/>
        </p:spPr>
        <p:txBody>
          <a:bodyPr wrap="square" rtlCol="0">
            <a:spAutoFit/>
          </a:bodyPr>
          <a:lstStyle/>
          <a:p>
            <a:pPr algn="ctr"/>
            <a:r>
              <a:rPr lang="en-GB" sz="4000" dirty="0" smtClean="0">
                <a:solidFill>
                  <a:schemeClr val="bg1"/>
                </a:solidFill>
                <a:effectLst>
                  <a:glow rad="139700">
                    <a:schemeClr val="accent5">
                      <a:satMod val="175000"/>
                      <a:alpha val="40000"/>
                    </a:schemeClr>
                  </a:glow>
                </a:effectLst>
              </a:rPr>
              <a:t>Rank these objects by distance</a:t>
            </a:r>
          </a:p>
          <a:p>
            <a:pPr algn="ctr"/>
            <a:r>
              <a:rPr lang="en-GB" sz="4000" dirty="0" smtClean="0">
                <a:solidFill>
                  <a:schemeClr val="bg1"/>
                </a:solidFill>
                <a:effectLst>
                  <a:glow rad="139700">
                    <a:schemeClr val="accent5">
                      <a:satMod val="175000"/>
                      <a:alpha val="40000"/>
                    </a:schemeClr>
                  </a:glow>
                </a:effectLst>
              </a:rPr>
              <a:t>from Earth’s surface</a:t>
            </a:r>
            <a:endParaRPr lang="en-GB" sz="4000" dirty="0">
              <a:solidFill>
                <a:schemeClr val="bg1"/>
              </a:solidFill>
              <a:effectLst>
                <a:glow rad="139700">
                  <a:schemeClr val="accent5">
                    <a:satMod val="175000"/>
                    <a:alpha val="40000"/>
                  </a:schemeClr>
                </a:glow>
              </a:effectLst>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b="44394"/>
          <a:stretch/>
        </p:blipFill>
        <p:spPr>
          <a:xfrm>
            <a:off x="0" y="3680138"/>
            <a:ext cx="9144000" cy="3177862"/>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2110" y="5513768"/>
            <a:ext cx="1477333" cy="707570"/>
          </a:xfrm>
          <a:prstGeom prst="rect">
            <a:avLst/>
          </a:prstGeom>
        </p:spPr>
      </p:pic>
    </p:spTree>
    <p:extLst>
      <p:ext uri="{BB962C8B-B14F-4D97-AF65-F5344CB8AC3E}">
        <p14:creationId xmlns:p14="http://schemas.microsoft.com/office/powerpoint/2010/main" val="3158582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293646" y="3662439"/>
            <a:ext cx="4271108" cy="284740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5293646" y="270456"/>
            <a:ext cx="4271108" cy="284740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340046" y="270456"/>
            <a:ext cx="4271108" cy="284740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5289806" y="345785"/>
            <a:ext cx="4274948" cy="2062103"/>
          </a:xfrm>
          <a:prstGeom prst="rect">
            <a:avLst/>
          </a:prstGeom>
          <a:noFill/>
        </p:spPr>
        <p:txBody>
          <a:bodyPr wrap="square" rtlCol="0">
            <a:spAutoFit/>
          </a:bodyPr>
          <a:lstStyle/>
          <a:p>
            <a:pPr algn="just"/>
            <a:r>
              <a:rPr lang="en-GB" sz="1600" dirty="0" smtClean="0"/>
              <a:t>Beyond the solar system, this is the nearest star to Earth. </a:t>
            </a:r>
          </a:p>
          <a:p>
            <a:pPr algn="just"/>
            <a:endParaRPr lang="en-GB" sz="1600" dirty="0"/>
          </a:p>
          <a:p>
            <a:pPr algn="just"/>
            <a:r>
              <a:rPr lang="en-GB" sz="1600" dirty="0" smtClean="0"/>
              <a:t>This distance is important because it is the smallest distance that light from the stars has to travel to reach us.  It is also the shortest time in which light has travelled from any star to reach us on Earth.</a:t>
            </a:r>
            <a:endParaRPr lang="en-GB" sz="2000" dirty="0"/>
          </a:p>
        </p:txBody>
      </p:sp>
      <p:sp>
        <p:nvSpPr>
          <p:cNvPr id="14" name="TextBox 13"/>
          <p:cNvSpPr txBox="1"/>
          <p:nvPr/>
        </p:nvSpPr>
        <p:spPr>
          <a:xfrm>
            <a:off x="341247" y="345785"/>
            <a:ext cx="4274948" cy="2308324"/>
          </a:xfrm>
          <a:prstGeom prst="rect">
            <a:avLst/>
          </a:prstGeom>
          <a:noFill/>
        </p:spPr>
        <p:txBody>
          <a:bodyPr wrap="square" rtlCol="0">
            <a:spAutoFit/>
          </a:bodyPr>
          <a:lstStyle/>
          <a:p>
            <a:pPr algn="just"/>
            <a:r>
              <a:rPr lang="en-GB" sz="1600" dirty="0" smtClean="0"/>
              <a:t>Of the 100 billion galaxies in the universe, this is the closest to us.</a:t>
            </a:r>
          </a:p>
          <a:p>
            <a:pPr algn="just"/>
            <a:endParaRPr lang="en-GB" sz="1600" dirty="0" smtClean="0"/>
          </a:p>
          <a:p>
            <a:pPr algn="just"/>
            <a:r>
              <a:rPr lang="en-GB" sz="1600" dirty="0" smtClean="0"/>
              <a:t>This distance is important because this galaxy is travelling towards our own and will one day collide with ours.  </a:t>
            </a:r>
          </a:p>
          <a:p>
            <a:pPr algn="just"/>
            <a:endParaRPr lang="en-GB" sz="1600" dirty="0"/>
          </a:p>
          <a:p>
            <a:pPr algn="just"/>
            <a:r>
              <a:rPr lang="en-GB" sz="1600" dirty="0" smtClean="0"/>
              <a:t>This galaxy </a:t>
            </a:r>
            <a:r>
              <a:rPr lang="en-GB" sz="1600" dirty="0"/>
              <a:t>is a spiral galaxy and contains around 1 trillion stars</a:t>
            </a:r>
            <a:r>
              <a:rPr lang="en-GB" sz="1600" dirty="0" smtClean="0"/>
              <a:t>.</a:t>
            </a:r>
            <a:endParaRPr lang="en-GB" sz="1600" dirty="0"/>
          </a:p>
        </p:txBody>
      </p:sp>
      <p:sp>
        <p:nvSpPr>
          <p:cNvPr id="23" name="TextBox 22"/>
          <p:cNvSpPr txBox="1"/>
          <p:nvPr/>
        </p:nvSpPr>
        <p:spPr>
          <a:xfrm>
            <a:off x="5284765" y="3740140"/>
            <a:ext cx="4274948" cy="2862322"/>
          </a:xfrm>
          <a:prstGeom prst="rect">
            <a:avLst/>
          </a:prstGeom>
          <a:noFill/>
        </p:spPr>
        <p:txBody>
          <a:bodyPr wrap="square" rtlCol="0">
            <a:spAutoFit/>
          </a:bodyPr>
          <a:lstStyle/>
          <a:p>
            <a:pPr algn="just"/>
            <a:r>
              <a:rPr lang="en-GB" sz="1600" dirty="0" smtClean="0"/>
              <a:t>This satellite enables scientists and astronomers to study and learn about our Sun. As a result of the satellite we now understand a lot more about how our Sun works and its effects on our Earth.</a:t>
            </a:r>
          </a:p>
          <a:p>
            <a:pPr algn="just"/>
            <a:endParaRPr lang="en-GB" sz="1600" dirty="0"/>
          </a:p>
          <a:p>
            <a:pPr algn="just"/>
            <a:r>
              <a:rPr lang="en-GB" sz="1600" dirty="0" smtClean="0"/>
              <a:t>This distance is important at it is the position of one of four </a:t>
            </a:r>
            <a:r>
              <a:rPr lang="en-GB" sz="1600" i="1" dirty="0" smtClean="0"/>
              <a:t>Lagrange points </a:t>
            </a:r>
            <a:r>
              <a:rPr lang="en-GB" sz="1600" dirty="0" smtClean="0"/>
              <a:t>around the Earth and, for this particular point, at which the gravitational pull of the Sun matches the opposing gravitational pull of the Earth.</a:t>
            </a:r>
            <a:endParaRPr lang="en-GB" sz="1600" dirty="0"/>
          </a:p>
          <a:p>
            <a:pPr algn="just"/>
            <a:r>
              <a:rPr lang="en-GB" sz="2000" dirty="0" smtClean="0"/>
              <a:t> </a:t>
            </a:r>
            <a:endParaRPr lang="en-GB" sz="2000" dirty="0"/>
          </a:p>
        </p:txBody>
      </p:sp>
    </p:spTree>
    <p:extLst>
      <p:ext uri="{BB962C8B-B14F-4D97-AF65-F5344CB8AC3E}">
        <p14:creationId xmlns:p14="http://schemas.microsoft.com/office/powerpoint/2010/main" val="3343689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953000" y="270456"/>
            <a:ext cx="0" cy="6143223"/>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6366" y="3429000"/>
            <a:ext cx="87576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476800" y="422856"/>
            <a:ext cx="0" cy="61432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430400" y="153399"/>
            <a:ext cx="0" cy="614322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997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ohowww.nascom.nasa.gov/gallery/images/large/superprom.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876" b="18196"/>
          <a:stretch/>
        </p:blipFill>
        <p:spPr bwMode="auto">
          <a:xfrm>
            <a:off x="340047" y="252663"/>
            <a:ext cx="4271108" cy="28514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nasa.gov/sites/default/files/thumbnails/image/27420333805_6fd1876a46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3646" y="269050"/>
            <a:ext cx="4274948" cy="28488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g01.thedrum.com/news/tmp/85019/virgin-atlantic-new-plane-vaa-123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046" y="3662439"/>
            <a:ext cx="4271108" cy="284740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nasa.gov/sites/default/files/thumbnails/image/christmas2015fullmoon.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6347" b="16950"/>
          <a:stretch/>
        </p:blipFill>
        <p:spPr bwMode="auto">
          <a:xfrm>
            <a:off x="5289806" y="3645568"/>
            <a:ext cx="4274948" cy="285148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40046" y="3662439"/>
            <a:ext cx="4271108" cy="284740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5293646" y="3662439"/>
            <a:ext cx="4271108" cy="284740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5293646" y="270456"/>
            <a:ext cx="4271108" cy="284740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340046" y="270456"/>
            <a:ext cx="4271108" cy="284740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336206" y="2512988"/>
            <a:ext cx="4274948" cy="523220"/>
          </a:xfrm>
          <a:prstGeom prst="rect">
            <a:avLst/>
          </a:prstGeom>
          <a:noFill/>
          <a:ln>
            <a:noFill/>
          </a:ln>
        </p:spPr>
        <p:txBody>
          <a:bodyPr wrap="square" rtlCol="0">
            <a:spAutoFit/>
          </a:bodyPr>
          <a:lstStyle/>
          <a:p>
            <a:pPr algn="ctr"/>
            <a:r>
              <a:rPr lang="en-GB" sz="2800" b="1" dirty="0" smtClean="0">
                <a:ln>
                  <a:solidFill>
                    <a:schemeClr val="bg1">
                      <a:lumMod val="50000"/>
                    </a:schemeClr>
                  </a:solidFill>
                </a:ln>
                <a:solidFill>
                  <a:schemeClr val="bg1"/>
                </a:solidFill>
              </a:rPr>
              <a:t>Our Sun</a:t>
            </a:r>
            <a:endParaRPr lang="en-GB" sz="2800" b="1" dirty="0">
              <a:ln>
                <a:solidFill>
                  <a:schemeClr val="bg1">
                    <a:lumMod val="50000"/>
                  </a:schemeClr>
                </a:solidFill>
              </a:ln>
              <a:solidFill>
                <a:schemeClr val="bg1"/>
              </a:solidFill>
            </a:endParaRPr>
          </a:p>
        </p:txBody>
      </p:sp>
      <p:sp>
        <p:nvSpPr>
          <p:cNvPr id="15" name="TextBox 14"/>
          <p:cNvSpPr txBox="1"/>
          <p:nvPr/>
        </p:nvSpPr>
        <p:spPr>
          <a:xfrm>
            <a:off x="5289806" y="2512987"/>
            <a:ext cx="4274948" cy="523220"/>
          </a:xfrm>
          <a:prstGeom prst="rect">
            <a:avLst/>
          </a:prstGeom>
          <a:noFill/>
        </p:spPr>
        <p:txBody>
          <a:bodyPr wrap="square" rtlCol="0">
            <a:spAutoFit/>
          </a:bodyPr>
          <a:lstStyle/>
          <a:p>
            <a:pPr algn="ctr"/>
            <a:r>
              <a:rPr lang="en-GB" sz="2800" b="1" dirty="0" smtClean="0">
                <a:ln>
                  <a:solidFill>
                    <a:schemeClr val="bg1">
                      <a:lumMod val="50000"/>
                    </a:schemeClr>
                  </a:solidFill>
                </a:ln>
                <a:solidFill>
                  <a:schemeClr val="bg1"/>
                </a:solidFill>
              </a:rPr>
              <a:t>Official Limit of Space</a:t>
            </a:r>
            <a:endParaRPr lang="en-GB" sz="2800" b="1" dirty="0">
              <a:ln>
                <a:solidFill>
                  <a:schemeClr val="bg1">
                    <a:lumMod val="50000"/>
                  </a:schemeClr>
                </a:solidFill>
              </a:ln>
              <a:solidFill>
                <a:schemeClr val="bg1"/>
              </a:solidFill>
            </a:endParaRPr>
          </a:p>
        </p:txBody>
      </p:sp>
      <p:sp>
        <p:nvSpPr>
          <p:cNvPr id="19" name="TextBox 18"/>
          <p:cNvSpPr txBox="1"/>
          <p:nvPr/>
        </p:nvSpPr>
        <p:spPr>
          <a:xfrm>
            <a:off x="334286" y="5973834"/>
            <a:ext cx="4274948" cy="523220"/>
          </a:xfrm>
          <a:prstGeom prst="rect">
            <a:avLst/>
          </a:prstGeom>
          <a:noFill/>
          <a:ln>
            <a:noFill/>
          </a:ln>
        </p:spPr>
        <p:txBody>
          <a:bodyPr wrap="square" rtlCol="0">
            <a:spAutoFit/>
          </a:bodyPr>
          <a:lstStyle/>
          <a:p>
            <a:pPr algn="ctr"/>
            <a:r>
              <a:rPr lang="en-GB" sz="2800" b="1" dirty="0" smtClean="0">
                <a:ln>
                  <a:solidFill>
                    <a:schemeClr val="bg1">
                      <a:lumMod val="50000"/>
                    </a:schemeClr>
                  </a:solidFill>
                </a:ln>
                <a:solidFill>
                  <a:schemeClr val="bg1"/>
                </a:solidFill>
              </a:rPr>
              <a:t>Transatlantic Jet</a:t>
            </a:r>
            <a:endParaRPr lang="en-GB" sz="2800" b="1" dirty="0">
              <a:ln>
                <a:solidFill>
                  <a:schemeClr val="bg1">
                    <a:lumMod val="50000"/>
                  </a:schemeClr>
                </a:solidFill>
              </a:ln>
              <a:solidFill>
                <a:schemeClr val="bg1"/>
              </a:solidFill>
            </a:endParaRPr>
          </a:p>
        </p:txBody>
      </p:sp>
      <p:sp>
        <p:nvSpPr>
          <p:cNvPr id="20" name="TextBox 19"/>
          <p:cNvSpPr txBox="1"/>
          <p:nvPr/>
        </p:nvSpPr>
        <p:spPr>
          <a:xfrm>
            <a:off x="5287886" y="5973833"/>
            <a:ext cx="4274948" cy="523220"/>
          </a:xfrm>
          <a:prstGeom prst="rect">
            <a:avLst/>
          </a:prstGeom>
          <a:noFill/>
        </p:spPr>
        <p:txBody>
          <a:bodyPr wrap="square" rtlCol="0">
            <a:spAutoFit/>
          </a:bodyPr>
          <a:lstStyle/>
          <a:p>
            <a:pPr algn="ctr"/>
            <a:r>
              <a:rPr lang="en-GB" sz="2800" b="1" dirty="0" smtClean="0">
                <a:ln>
                  <a:solidFill>
                    <a:schemeClr val="bg1">
                      <a:lumMod val="50000"/>
                    </a:schemeClr>
                  </a:solidFill>
                </a:ln>
                <a:solidFill>
                  <a:schemeClr val="bg1"/>
                </a:solidFill>
              </a:rPr>
              <a:t>The Moon</a:t>
            </a:r>
            <a:endParaRPr lang="en-GB" sz="2800" b="1" dirty="0">
              <a:ln>
                <a:solidFill>
                  <a:schemeClr val="bg1">
                    <a:lumMod val="50000"/>
                  </a:schemeClr>
                </a:solidFill>
              </a:ln>
              <a:solidFill>
                <a:schemeClr val="bg1"/>
              </a:solidFill>
            </a:endParaRPr>
          </a:p>
        </p:txBody>
      </p:sp>
    </p:spTree>
    <p:extLst>
      <p:ext uri="{BB962C8B-B14F-4D97-AF65-F5344CB8AC3E}">
        <p14:creationId xmlns:p14="http://schemas.microsoft.com/office/powerpoint/2010/main" val="3500979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40046" y="3662439"/>
            <a:ext cx="4271108" cy="284740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5293646" y="3662439"/>
            <a:ext cx="4271108" cy="284740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5293646" y="270456"/>
            <a:ext cx="4271108" cy="284740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340046" y="270456"/>
            <a:ext cx="4271108" cy="284740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341247" y="1398117"/>
            <a:ext cx="4274948" cy="523220"/>
          </a:xfrm>
          <a:prstGeom prst="rect">
            <a:avLst/>
          </a:prstGeom>
          <a:noFill/>
          <a:ln>
            <a:noFill/>
          </a:ln>
        </p:spPr>
        <p:txBody>
          <a:bodyPr wrap="square" rtlCol="0">
            <a:spAutoFit/>
          </a:bodyPr>
          <a:lstStyle/>
          <a:p>
            <a:pPr algn="ctr"/>
            <a:r>
              <a:rPr lang="en-GB" sz="2800" b="1" dirty="0" smtClean="0"/>
              <a:t>93,000,000 miles = 1AU</a:t>
            </a:r>
          </a:p>
        </p:txBody>
      </p:sp>
      <p:sp>
        <p:nvSpPr>
          <p:cNvPr id="15" name="TextBox 14"/>
          <p:cNvSpPr txBox="1"/>
          <p:nvPr/>
        </p:nvSpPr>
        <p:spPr>
          <a:xfrm>
            <a:off x="5289806" y="1398117"/>
            <a:ext cx="4274948" cy="523220"/>
          </a:xfrm>
          <a:prstGeom prst="rect">
            <a:avLst/>
          </a:prstGeom>
          <a:noFill/>
        </p:spPr>
        <p:txBody>
          <a:bodyPr wrap="square" rtlCol="0">
            <a:spAutoFit/>
          </a:bodyPr>
          <a:lstStyle/>
          <a:p>
            <a:pPr algn="ctr"/>
            <a:r>
              <a:rPr lang="en-GB" sz="2800" b="1" dirty="0" smtClean="0"/>
              <a:t>50 miles</a:t>
            </a:r>
            <a:endParaRPr lang="en-GB" sz="2800" b="1" dirty="0"/>
          </a:p>
        </p:txBody>
      </p:sp>
      <p:sp>
        <p:nvSpPr>
          <p:cNvPr id="19" name="TextBox 18"/>
          <p:cNvSpPr txBox="1"/>
          <p:nvPr/>
        </p:nvSpPr>
        <p:spPr>
          <a:xfrm>
            <a:off x="334286" y="4858964"/>
            <a:ext cx="4274948" cy="523220"/>
          </a:xfrm>
          <a:prstGeom prst="rect">
            <a:avLst/>
          </a:prstGeom>
          <a:noFill/>
          <a:ln>
            <a:noFill/>
          </a:ln>
        </p:spPr>
        <p:txBody>
          <a:bodyPr wrap="square" rtlCol="0">
            <a:spAutoFit/>
          </a:bodyPr>
          <a:lstStyle/>
          <a:p>
            <a:pPr algn="ctr"/>
            <a:r>
              <a:rPr lang="en-GB" sz="2800" b="1" dirty="0" smtClean="0"/>
              <a:t>35,000 feet = 6.62 miles</a:t>
            </a:r>
            <a:endParaRPr lang="en-GB" sz="2800" b="1" dirty="0"/>
          </a:p>
        </p:txBody>
      </p:sp>
      <p:sp>
        <p:nvSpPr>
          <p:cNvPr id="20" name="TextBox 19"/>
          <p:cNvSpPr txBox="1"/>
          <p:nvPr/>
        </p:nvSpPr>
        <p:spPr>
          <a:xfrm>
            <a:off x="5287886" y="4858963"/>
            <a:ext cx="4274948" cy="954107"/>
          </a:xfrm>
          <a:prstGeom prst="rect">
            <a:avLst/>
          </a:prstGeom>
          <a:noFill/>
        </p:spPr>
        <p:txBody>
          <a:bodyPr wrap="square" rtlCol="0">
            <a:spAutoFit/>
          </a:bodyPr>
          <a:lstStyle/>
          <a:p>
            <a:pPr algn="ctr"/>
            <a:r>
              <a:rPr lang="en-GB" sz="2800" b="1" dirty="0" smtClean="0"/>
              <a:t>363,000 to 405,000 km</a:t>
            </a:r>
          </a:p>
          <a:p>
            <a:pPr algn="ctr"/>
            <a:r>
              <a:rPr lang="en-GB" sz="2800" b="1" dirty="0" smtClean="0"/>
              <a:t>(</a:t>
            </a:r>
            <a:r>
              <a:rPr lang="en-GB" sz="2800" b="1" dirty="0" err="1" smtClean="0"/>
              <a:t>approx</a:t>
            </a:r>
            <a:r>
              <a:rPr lang="en-GB" sz="2800" b="1" dirty="0" smtClean="0"/>
              <a:t> 240,000 miles)</a:t>
            </a:r>
            <a:endParaRPr lang="en-GB" sz="2800" b="1" dirty="0"/>
          </a:p>
        </p:txBody>
      </p:sp>
      <p:sp>
        <p:nvSpPr>
          <p:cNvPr id="3" name="Rectangle 2"/>
          <p:cNvSpPr/>
          <p:nvPr/>
        </p:nvSpPr>
        <p:spPr>
          <a:xfrm>
            <a:off x="5287886" y="2837376"/>
            <a:ext cx="4274948" cy="252612"/>
          </a:xfrm>
          <a:prstGeom prst="rect">
            <a:avLst/>
          </a:prstGeom>
        </p:spPr>
        <p:txBody>
          <a:bodyPr wrap="square">
            <a:spAutoFit/>
          </a:bodyPr>
          <a:lstStyle/>
          <a:p>
            <a:r>
              <a:rPr lang="en-GB" sz="1000" dirty="0"/>
              <a:t>http://www.science20.com/satellite_diaries/how_high_space-69753</a:t>
            </a:r>
          </a:p>
        </p:txBody>
      </p:sp>
      <p:sp>
        <p:nvSpPr>
          <p:cNvPr id="21" name="TextBox 20"/>
          <p:cNvSpPr txBox="1"/>
          <p:nvPr/>
        </p:nvSpPr>
        <p:spPr>
          <a:xfrm>
            <a:off x="334286" y="2102411"/>
            <a:ext cx="4274948" cy="400110"/>
          </a:xfrm>
          <a:prstGeom prst="rect">
            <a:avLst/>
          </a:prstGeom>
          <a:noFill/>
        </p:spPr>
        <p:txBody>
          <a:bodyPr wrap="square" rtlCol="0">
            <a:spAutoFit/>
          </a:bodyPr>
          <a:lstStyle/>
          <a:p>
            <a:pPr algn="ctr"/>
            <a:r>
              <a:rPr lang="en-GB" sz="2000" dirty="0" smtClean="0"/>
              <a:t>AU = Astronomical Unit</a:t>
            </a:r>
            <a:endParaRPr lang="en-GB" sz="2000" dirty="0"/>
          </a:p>
        </p:txBody>
      </p:sp>
    </p:spTree>
    <p:extLst>
      <p:ext uri="{BB962C8B-B14F-4D97-AF65-F5344CB8AC3E}">
        <p14:creationId xmlns:p14="http://schemas.microsoft.com/office/powerpoint/2010/main" val="56285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40046" y="3662439"/>
            <a:ext cx="4271108" cy="284740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5293646" y="3662439"/>
            <a:ext cx="4271108" cy="284740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5293646" y="270456"/>
            <a:ext cx="4271108" cy="284740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340046" y="270456"/>
            <a:ext cx="4271108" cy="284740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5289806" y="345785"/>
            <a:ext cx="4274948" cy="2800767"/>
          </a:xfrm>
          <a:prstGeom prst="rect">
            <a:avLst/>
          </a:prstGeom>
          <a:noFill/>
        </p:spPr>
        <p:txBody>
          <a:bodyPr wrap="square" rtlCol="0">
            <a:spAutoFit/>
          </a:bodyPr>
          <a:lstStyle/>
          <a:p>
            <a:pPr algn="just"/>
            <a:r>
              <a:rPr lang="en-GB" sz="1600" dirty="0" smtClean="0"/>
              <a:t>This figure is actually rather arbitrary and disputable as there is no definitive line or marking, instead rather more of a blurring.  </a:t>
            </a:r>
          </a:p>
          <a:p>
            <a:pPr algn="just"/>
            <a:endParaRPr lang="en-GB" sz="1600" dirty="0"/>
          </a:p>
          <a:p>
            <a:pPr algn="just"/>
            <a:r>
              <a:rPr lang="en-GB" sz="1600" dirty="0" smtClean="0"/>
              <a:t>It will however be important to private space companies seeking to claim to be able to provide trips into space.</a:t>
            </a:r>
          </a:p>
          <a:p>
            <a:pPr algn="just"/>
            <a:endParaRPr lang="en-GB" sz="1600" dirty="0"/>
          </a:p>
          <a:p>
            <a:pPr algn="just"/>
            <a:r>
              <a:rPr lang="en-GB" sz="1600" dirty="0" smtClean="0"/>
              <a:t>Beyond Earth’s environment there is no air or pressure meaning that aeroplanes or jet engines would no longer function.</a:t>
            </a:r>
            <a:endParaRPr lang="en-GB" sz="1600" dirty="0"/>
          </a:p>
        </p:txBody>
      </p:sp>
      <p:sp>
        <p:nvSpPr>
          <p:cNvPr id="14" name="TextBox 13"/>
          <p:cNvSpPr txBox="1"/>
          <p:nvPr/>
        </p:nvSpPr>
        <p:spPr>
          <a:xfrm>
            <a:off x="341247" y="345785"/>
            <a:ext cx="4274948" cy="2554545"/>
          </a:xfrm>
          <a:prstGeom prst="rect">
            <a:avLst/>
          </a:prstGeom>
          <a:noFill/>
        </p:spPr>
        <p:txBody>
          <a:bodyPr wrap="square" rtlCol="0">
            <a:spAutoFit/>
          </a:bodyPr>
          <a:lstStyle/>
          <a:p>
            <a:pPr algn="just"/>
            <a:r>
              <a:rPr lang="en-GB" sz="1600" dirty="0" smtClean="0"/>
              <a:t>This is the distance to our Sun and is important as it enables us to work out much of the science of life here on Earth.</a:t>
            </a:r>
          </a:p>
          <a:p>
            <a:pPr algn="just"/>
            <a:endParaRPr lang="en-GB" sz="1600" dirty="0"/>
          </a:p>
          <a:p>
            <a:pPr algn="just"/>
            <a:r>
              <a:rPr lang="en-GB" sz="1600" dirty="0" smtClean="0"/>
              <a:t>This distance is a standard unit in astronomy  and provides a guide to other distances relative to our Earth and Sun.</a:t>
            </a:r>
          </a:p>
          <a:p>
            <a:pPr algn="just"/>
            <a:endParaRPr lang="en-GB" sz="1600" dirty="0"/>
          </a:p>
          <a:p>
            <a:pPr algn="just"/>
            <a:r>
              <a:rPr lang="en-GB" sz="1600" dirty="0" smtClean="0"/>
              <a:t>This distance was unknown until the 1761 Transit of Venus across the face of the Sun.</a:t>
            </a:r>
            <a:endParaRPr lang="en-GB" sz="2000" dirty="0"/>
          </a:p>
        </p:txBody>
      </p:sp>
      <p:sp>
        <p:nvSpPr>
          <p:cNvPr id="23" name="TextBox 22"/>
          <p:cNvSpPr txBox="1"/>
          <p:nvPr/>
        </p:nvSpPr>
        <p:spPr>
          <a:xfrm>
            <a:off x="5284765" y="3740140"/>
            <a:ext cx="4274948" cy="2800767"/>
          </a:xfrm>
          <a:prstGeom prst="rect">
            <a:avLst/>
          </a:prstGeom>
          <a:noFill/>
        </p:spPr>
        <p:txBody>
          <a:bodyPr wrap="square" rtlCol="0">
            <a:spAutoFit/>
          </a:bodyPr>
          <a:lstStyle/>
          <a:p>
            <a:pPr algn="just"/>
            <a:r>
              <a:rPr lang="en-GB" sz="1600" dirty="0" smtClean="0"/>
              <a:t>This astronomical body is Earth’s only natural satellite.  Without this natural satellite life on Earth would be very different indeed as it effects the tides and protects us from meteorites, amongst many other things.  </a:t>
            </a:r>
          </a:p>
          <a:p>
            <a:pPr algn="just"/>
            <a:endParaRPr lang="en-GB" sz="1600" dirty="0"/>
          </a:p>
          <a:p>
            <a:pPr algn="just"/>
            <a:r>
              <a:rPr lang="en-GB" sz="1600" dirty="0" smtClean="0"/>
              <a:t>Only twelve humans, all American men, have explored this body, all between the years of 1969-1972.  This distance was very important in working out how to achieve this goal before the end of that decade. </a:t>
            </a:r>
            <a:endParaRPr lang="en-GB" sz="2000" dirty="0"/>
          </a:p>
        </p:txBody>
      </p:sp>
      <p:sp>
        <p:nvSpPr>
          <p:cNvPr id="24" name="TextBox 23"/>
          <p:cNvSpPr txBox="1"/>
          <p:nvPr/>
        </p:nvSpPr>
        <p:spPr>
          <a:xfrm>
            <a:off x="336206" y="3740140"/>
            <a:ext cx="4274948" cy="2308324"/>
          </a:xfrm>
          <a:prstGeom prst="rect">
            <a:avLst/>
          </a:prstGeom>
          <a:noFill/>
        </p:spPr>
        <p:txBody>
          <a:bodyPr wrap="square" rtlCol="0">
            <a:spAutoFit/>
          </a:bodyPr>
          <a:lstStyle/>
          <a:p>
            <a:pPr algn="just"/>
            <a:r>
              <a:rPr lang="en-GB" sz="1600" dirty="0" smtClean="0"/>
              <a:t>This distance is important as it is the optimal height at which aeroplanes fly.  </a:t>
            </a:r>
          </a:p>
          <a:p>
            <a:pPr algn="just"/>
            <a:endParaRPr lang="en-GB" sz="1600" dirty="0"/>
          </a:p>
          <a:p>
            <a:pPr algn="just"/>
            <a:r>
              <a:rPr lang="en-GB" sz="1600" dirty="0" smtClean="0"/>
              <a:t>In the higher altitudes the air is thinner so there is less drag on the aeroplane meaning greater fuel efficiency and increased speeds (shorter travel time).  However, this is negated by the need for air intake into the jet engines so a compromise is reached at this altitude.</a:t>
            </a:r>
            <a:endParaRPr lang="en-GB" sz="2000" dirty="0"/>
          </a:p>
        </p:txBody>
      </p:sp>
    </p:spTree>
    <p:extLst>
      <p:ext uri="{BB962C8B-B14F-4D97-AF65-F5344CB8AC3E}">
        <p14:creationId xmlns:p14="http://schemas.microsoft.com/office/powerpoint/2010/main" val="1749903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phys.org/newman/gfx/news/hires/2016/countingdow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422"/>
          <a:stretch/>
        </p:blipFill>
        <p:spPr bwMode="auto">
          <a:xfrm>
            <a:off x="5224395" y="246490"/>
            <a:ext cx="4261451" cy="283103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pluto.jhuapl.edu/common/content/photos/artistRenderings/SatelliteApproachingPlut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06" b="4134"/>
          <a:stretch/>
        </p:blipFill>
        <p:spPr bwMode="auto">
          <a:xfrm>
            <a:off x="341532" y="3657600"/>
            <a:ext cx="4269622" cy="283945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imgsrc.hubblesite.org/hu/db/images/hs-2016-15-a-large_web.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217" b="18021"/>
          <a:stretch/>
        </p:blipFill>
        <p:spPr bwMode="auto">
          <a:xfrm>
            <a:off x="5293646" y="3645568"/>
            <a:ext cx="4271108" cy="285148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nternational Space Statio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7" r="441"/>
          <a:stretch/>
        </p:blipFill>
        <p:spPr bwMode="auto">
          <a:xfrm>
            <a:off x="339213" y="270456"/>
            <a:ext cx="4262284" cy="284740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40046" y="3662439"/>
            <a:ext cx="4271108" cy="284740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5293646" y="3662439"/>
            <a:ext cx="4271108" cy="284740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5224395" y="237918"/>
            <a:ext cx="4271108" cy="284740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340046" y="270456"/>
            <a:ext cx="4271108" cy="284740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336206" y="2512988"/>
            <a:ext cx="4274948" cy="523220"/>
          </a:xfrm>
          <a:prstGeom prst="rect">
            <a:avLst/>
          </a:prstGeom>
          <a:noFill/>
          <a:ln>
            <a:noFill/>
          </a:ln>
        </p:spPr>
        <p:txBody>
          <a:bodyPr wrap="square" rtlCol="0">
            <a:spAutoFit/>
          </a:bodyPr>
          <a:lstStyle/>
          <a:p>
            <a:pPr algn="ctr"/>
            <a:r>
              <a:rPr lang="en-GB" sz="2800" b="1" dirty="0" smtClean="0">
                <a:ln>
                  <a:solidFill>
                    <a:schemeClr val="bg1">
                      <a:lumMod val="50000"/>
                    </a:schemeClr>
                  </a:solidFill>
                </a:ln>
                <a:solidFill>
                  <a:schemeClr val="bg1"/>
                </a:solidFill>
              </a:rPr>
              <a:t>International Space Station</a:t>
            </a:r>
            <a:endParaRPr lang="en-GB" sz="2800" b="1" dirty="0">
              <a:ln>
                <a:solidFill>
                  <a:schemeClr val="bg1">
                    <a:lumMod val="50000"/>
                  </a:schemeClr>
                </a:solidFill>
              </a:ln>
              <a:solidFill>
                <a:schemeClr val="bg1"/>
              </a:solidFill>
            </a:endParaRPr>
          </a:p>
        </p:txBody>
      </p:sp>
      <p:sp>
        <p:nvSpPr>
          <p:cNvPr id="16" name="TextBox 15"/>
          <p:cNvSpPr txBox="1"/>
          <p:nvPr/>
        </p:nvSpPr>
        <p:spPr>
          <a:xfrm>
            <a:off x="5289806" y="2512987"/>
            <a:ext cx="4274948" cy="523220"/>
          </a:xfrm>
          <a:prstGeom prst="rect">
            <a:avLst/>
          </a:prstGeom>
          <a:noFill/>
        </p:spPr>
        <p:txBody>
          <a:bodyPr wrap="square" rtlCol="0">
            <a:spAutoFit/>
          </a:bodyPr>
          <a:lstStyle/>
          <a:p>
            <a:pPr algn="ctr"/>
            <a:r>
              <a:rPr lang="en-GB" sz="2800" b="1" dirty="0" smtClean="0">
                <a:ln>
                  <a:solidFill>
                    <a:schemeClr val="bg1">
                      <a:lumMod val="50000"/>
                    </a:schemeClr>
                  </a:solidFill>
                </a:ln>
                <a:solidFill>
                  <a:schemeClr val="bg1"/>
                </a:solidFill>
              </a:rPr>
              <a:t>Geostationary Orbit</a:t>
            </a:r>
            <a:endParaRPr lang="en-GB" sz="2800" b="1" dirty="0">
              <a:ln>
                <a:solidFill>
                  <a:schemeClr val="bg1">
                    <a:lumMod val="50000"/>
                  </a:schemeClr>
                </a:solidFill>
              </a:ln>
              <a:solidFill>
                <a:schemeClr val="bg1"/>
              </a:solidFill>
            </a:endParaRPr>
          </a:p>
        </p:txBody>
      </p:sp>
      <p:sp>
        <p:nvSpPr>
          <p:cNvPr id="17" name="TextBox 16"/>
          <p:cNvSpPr txBox="1"/>
          <p:nvPr/>
        </p:nvSpPr>
        <p:spPr>
          <a:xfrm>
            <a:off x="334286" y="5973834"/>
            <a:ext cx="4274948" cy="523220"/>
          </a:xfrm>
          <a:prstGeom prst="rect">
            <a:avLst/>
          </a:prstGeom>
          <a:noFill/>
          <a:ln>
            <a:noFill/>
          </a:ln>
        </p:spPr>
        <p:txBody>
          <a:bodyPr wrap="square" rtlCol="0">
            <a:spAutoFit/>
          </a:bodyPr>
          <a:lstStyle/>
          <a:p>
            <a:pPr algn="ctr"/>
            <a:r>
              <a:rPr lang="en-GB" sz="2800" b="1" dirty="0" smtClean="0">
                <a:ln>
                  <a:solidFill>
                    <a:schemeClr val="bg1">
                      <a:lumMod val="50000"/>
                    </a:schemeClr>
                  </a:solidFill>
                </a:ln>
                <a:solidFill>
                  <a:schemeClr val="bg1"/>
                </a:solidFill>
              </a:rPr>
              <a:t>New Horizons Spacecraft</a:t>
            </a:r>
            <a:endParaRPr lang="en-GB" sz="2800" b="1" dirty="0">
              <a:ln>
                <a:solidFill>
                  <a:schemeClr val="bg1">
                    <a:lumMod val="50000"/>
                  </a:schemeClr>
                </a:solidFill>
              </a:ln>
              <a:solidFill>
                <a:schemeClr val="bg1"/>
              </a:solidFill>
            </a:endParaRPr>
          </a:p>
        </p:txBody>
      </p:sp>
      <p:sp>
        <p:nvSpPr>
          <p:cNvPr id="18" name="TextBox 17"/>
          <p:cNvSpPr txBox="1"/>
          <p:nvPr/>
        </p:nvSpPr>
        <p:spPr>
          <a:xfrm>
            <a:off x="5287886" y="5973833"/>
            <a:ext cx="4274948" cy="523220"/>
          </a:xfrm>
          <a:prstGeom prst="rect">
            <a:avLst/>
          </a:prstGeom>
          <a:noFill/>
        </p:spPr>
        <p:txBody>
          <a:bodyPr wrap="square" rtlCol="0">
            <a:spAutoFit/>
          </a:bodyPr>
          <a:lstStyle/>
          <a:p>
            <a:pPr algn="ctr"/>
            <a:r>
              <a:rPr lang="en-GB" sz="2800" b="1" dirty="0" smtClean="0">
                <a:ln>
                  <a:solidFill>
                    <a:schemeClr val="bg1">
                      <a:lumMod val="50000"/>
                    </a:schemeClr>
                  </a:solidFill>
                </a:ln>
                <a:solidFill>
                  <a:schemeClr val="bg1"/>
                </a:solidFill>
              </a:rPr>
              <a:t>Mars</a:t>
            </a:r>
            <a:endParaRPr lang="en-GB" sz="2800" b="1" dirty="0">
              <a:ln>
                <a:solidFill>
                  <a:schemeClr val="bg1">
                    <a:lumMod val="50000"/>
                  </a:schemeClr>
                </a:solidFill>
              </a:ln>
              <a:solidFill>
                <a:schemeClr val="bg1"/>
              </a:solidFill>
            </a:endParaRPr>
          </a:p>
        </p:txBody>
      </p:sp>
    </p:spTree>
    <p:extLst>
      <p:ext uri="{BB962C8B-B14F-4D97-AF65-F5344CB8AC3E}">
        <p14:creationId xmlns:p14="http://schemas.microsoft.com/office/powerpoint/2010/main" val="987320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40046" y="3662439"/>
            <a:ext cx="4271108" cy="284740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5293646" y="3662439"/>
            <a:ext cx="4271108" cy="284740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5293646" y="270456"/>
            <a:ext cx="4271108" cy="284740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340046" y="270456"/>
            <a:ext cx="4271108" cy="284740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341247" y="1398117"/>
            <a:ext cx="4274948" cy="523220"/>
          </a:xfrm>
          <a:prstGeom prst="rect">
            <a:avLst/>
          </a:prstGeom>
          <a:noFill/>
          <a:ln>
            <a:noFill/>
          </a:ln>
        </p:spPr>
        <p:txBody>
          <a:bodyPr wrap="square" rtlCol="0">
            <a:spAutoFit/>
          </a:bodyPr>
          <a:lstStyle/>
          <a:p>
            <a:pPr algn="ctr"/>
            <a:r>
              <a:rPr lang="en-GB" sz="2800" b="1" dirty="0" smtClean="0"/>
              <a:t>250 miles </a:t>
            </a:r>
            <a:r>
              <a:rPr lang="en-GB" sz="2800" b="1" dirty="0" smtClean="0">
                <a:sym typeface="Symbol" panose="05050102010706020507" pitchFamily="18" charset="2"/>
              </a:rPr>
              <a:t> 400 km</a:t>
            </a:r>
            <a:endParaRPr lang="en-GB" sz="2800" b="1" dirty="0" smtClean="0"/>
          </a:p>
        </p:txBody>
      </p:sp>
      <p:sp>
        <p:nvSpPr>
          <p:cNvPr id="15" name="TextBox 14"/>
          <p:cNvSpPr txBox="1"/>
          <p:nvPr/>
        </p:nvSpPr>
        <p:spPr>
          <a:xfrm>
            <a:off x="5289806" y="1398117"/>
            <a:ext cx="4274948" cy="523220"/>
          </a:xfrm>
          <a:prstGeom prst="rect">
            <a:avLst/>
          </a:prstGeom>
          <a:noFill/>
        </p:spPr>
        <p:txBody>
          <a:bodyPr wrap="square" rtlCol="0">
            <a:spAutoFit/>
          </a:bodyPr>
          <a:lstStyle/>
          <a:p>
            <a:pPr algn="ctr"/>
            <a:r>
              <a:rPr lang="en-GB" sz="2800" b="1" dirty="0"/>
              <a:t>22,236 </a:t>
            </a:r>
            <a:r>
              <a:rPr lang="en-GB" sz="2800" b="1" dirty="0" smtClean="0"/>
              <a:t>miles</a:t>
            </a:r>
            <a:endParaRPr lang="en-GB" sz="2800" b="1" dirty="0"/>
          </a:p>
        </p:txBody>
      </p:sp>
      <p:sp>
        <p:nvSpPr>
          <p:cNvPr id="19" name="TextBox 18"/>
          <p:cNvSpPr txBox="1"/>
          <p:nvPr/>
        </p:nvSpPr>
        <p:spPr>
          <a:xfrm>
            <a:off x="334286" y="4858964"/>
            <a:ext cx="4274948" cy="523220"/>
          </a:xfrm>
          <a:prstGeom prst="rect">
            <a:avLst/>
          </a:prstGeom>
          <a:noFill/>
          <a:ln>
            <a:noFill/>
          </a:ln>
        </p:spPr>
        <p:txBody>
          <a:bodyPr wrap="square" rtlCol="0">
            <a:spAutoFit/>
          </a:bodyPr>
          <a:lstStyle/>
          <a:p>
            <a:pPr algn="ctr"/>
            <a:r>
              <a:rPr lang="en-GB" sz="2800" b="1" dirty="0" smtClean="0"/>
              <a:t>39.53 AU</a:t>
            </a:r>
            <a:endParaRPr lang="en-GB" sz="2800" b="1" dirty="0"/>
          </a:p>
        </p:txBody>
      </p:sp>
      <p:sp>
        <p:nvSpPr>
          <p:cNvPr id="20" name="TextBox 19"/>
          <p:cNvSpPr txBox="1"/>
          <p:nvPr/>
        </p:nvSpPr>
        <p:spPr>
          <a:xfrm>
            <a:off x="5289806" y="4643520"/>
            <a:ext cx="4274948" cy="954107"/>
          </a:xfrm>
          <a:prstGeom prst="rect">
            <a:avLst/>
          </a:prstGeom>
          <a:noFill/>
        </p:spPr>
        <p:txBody>
          <a:bodyPr wrap="square" rtlCol="0">
            <a:spAutoFit/>
          </a:bodyPr>
          <a:lstStyle/>
          <a:p>
            <a:pPr algn="ctr"/>
            <a:r>
              <a:rPr lang="en-GB" sz="2800" b="1" dirty="0" smtClean="0"/>
              <a:t>48,000,000 to 234,000,000 miles</a:t>
            </a:r>
            <a:endParaRPr lang="en-GB" sz="2800" b="1" dirty="0"/>
          </a:p>
        </p:txBody>
      </p:sp>
    </p:spTree>
    <p:extLst>
      <p:ext uri="{BB962C8B-B14F-4D97-AF65-F5344CB8AC3E}">
        <p14:creationId xmlns:p14="http://schemas.microsoft.com/office/powerpoint/2010/main" val="3350264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40046" y="3662439"/>
            <a:ext cx="4271108" cy="284740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5293646" y="3662439"/>
            <a:ext cx="4271108" cy="284740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5293646" y="270456"/>
            <a:ext cx="4271108" cy="284740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340046" y="270456"/>
            <a:ext cx="4271108" cy="284740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5289806" y="345785"/>
            <a:ext cx="4274948" cy="2616101"/>
          </a:xfrm>
          <a:prstGeom prst="rect">
            <a:avLst/>
          </a:prstGeom>
          <a:noFill/>
        </p:spPr>
        <p:txBody>
          <a:bodyPr wrap="square" rtlCol="0">
            <a:spAutoFit/>
          </a:bodyPr>
          <a:lstStyle/>
          <a:p>
            <a:pPr algn="just"/>
            <a:r>
              <a:rPr lang="en-GB" sz="1600" dirty="0" smtClean="0"/>
              <a:t>This is the distance at which satellites orbiting the Earth complete one orbit every 24 hours.  </a:t>
            </a:r>
          </a:p>
          <a:p>
            <a:pPr algn="just"/>
            <a:endParaRPr lang="en-GB" sz="1600" dirty="0"/>
          </a:p>
          <a:p>
            <a:pPr algn="just"/>
            <a:r>
              <a:rPr lang="en-GB" sz="1600" dirty="0" smtClean="0"/>
              <a:t>This is important because this is the same speed as the rotation of the Earth meaning that the satellites effectively remain above a fixed point on the Earth.</a:t>
            </a:r>
          </a:p>
          <a:p>
            <a:pPr algn="just"/>
            <a:endParaRPr lang="en-GB" sz="1600" dirty="0"/>
          </a:p>
          <a:p>
            <a:pPr algn="just"/>
            <a:r>
              <a:rPr lang="en-GB" sz="1600" dirty="0" smtClean="0"/>
              <a:t>GPS, television and communication satellites are all examples of geostationary satellites.</a:t>
            </a:r>
            <a:r>
              <a:rPr lang="en-GB" sz="2000" dirty="0" smtClean="0"/>
              <a:t> </a:t>
            </a:r>
            <a:endParaRPr lang="en-GB" sz="2000" dirty="0"/>
          </a:p>
        </p:txBody>
      </p:sp>
      <p:sp>
        <p:nvSpPr>
          <p:cNvPr id="14" name="TextBox 13"/>
          <p:cNvSpPr txBox="1"/>
          <p:nvPr/>
        </p:nvSpPr>
        <p:spPr>
          <a:xfrm>
            <a:off x="341247" y="345785"/>
            <a:ext cx="4274948" cy="2800767"/>
          </a:xfrm>
          <a:prstGeom prst="rect">
            <a:avLst/>
          </a:prstGeom>
          <a:noFill/>
        </p:spPr>
        <p:txBody>
          <a:bodyPr wrap="square" rtlCol="0">
            <a:spAutoFit/>
          </a:bodyPr>
          <a:lstStyle/>
          <a:p>
            <a:pPr algn="just"/>
            <a:r>
              <a:rPr lang="en-GB" sz="1600" dirty="0" smtClean="0"/>
              <a:t>At this distance, satellites orbit the Earth once every 90 minutes.  This means that astronauts experience 16 sunrises and sunsets every 24 hours.</a:t>
            </a:r>
          </a:p>
          <a:p>
            <a:pPr algn="just"/>
            <a:endParaRPr lang="en-GB" sz="1600" dirty="0"/>
          </a:p>
          <a:p>
            <a:pPr algn="just"/>
            <a:r>
              <a:rPr lang="en-GB" sz="1600" dirty="0" smtClean="0"/>
              <a:t>This distance is known as </a:t>
            </a:r>
            <a:r>
              <a:rPr lang="en-GB" sz="1600" i="1" dirty="0" smtClean="0"/>
              <a:t>low Earth orbit </a:t>
            </a:r>
            <a:r>
              <a:rPr lang="en-GB" sz="1600" dirty="0" smtClean="0"/>
              <a:t>and is important as it is the smallest distance at which human spacecraft can safely orbit the Earth.  </a:t>
            </a:r>
          </a:p>
          <a:p>
            <a:pPr algn="just"/>
            <a:endParaRPr lang="en-GB" sz="1600" dirty="0"/>
          </a:p>
          <a:p>
            <a:pPr algn="just"/>
            <a:r>
              <a:rPr lang="en-GB" sz="1600" dirty="0" smtClean="0"/>
              <a:t>This spacecraft is the size of two football pitches and has been permanently manned since 2000.</a:t>
            </a:r>
            <a:endParaRPr lang="en-GB" sz="2000" dirty="0"/>
          </a:p>
        </p:txBody>
      </p:sp>
      <p:sp>
        <p:nvSpPr>
          <p:cNvPr id="23" name="TextBox 22"/>
          <p:cNvSpPr txBox="1"/>
          <p:nvPr/>
        </p:nvSpPr>
        <p:spPr>
          <a:xfrm>
            <a:off x="5284765" y="3740140"/>
            <a:ext cx="4274948" cy="2554545"/>
          </a:xfrm>
          <a:prstGeom prst="rect">
            <a:avLst/>
          </a:prstGeom>
          <a:noFill/>
        </p:spPr>
        <p:txBody>
          <a:bodyPr wrap="square" rtlCol="0">
            <a:spAutoFit/>
          </a:bodyPr>
          <a:lstStyle/>
          <a:p>
            <a:pPr algn="just"/>
            <a:r>
              <a:rPr lang="en-GB" sz="1600" dirty="0" smtClean="0"/>
              <a:t>These distances are the closest and farthest between this planet and the Earth.  The distance varies as the Earth orbits our Sun much faster than this planet, consequently they are sometimes closer together and sometimes further apart.</a:t>
            </a:r>
          </a:p>
          <a:p>
            <a:pPr algn="just"/>
            <a:endParaRPr lang="en-GB" sz="1600" dirty="0"/>
          </a:p>
          <a:p>
            <a:pPr algn="just"/>
            <a:r>
              <a:rPr lang="en-GB" sz="1600" dirty="0" smtClean="0"/>
              <a:t>These distances are extremely important in planning any space mission to this planet, and will be particularly so for any manned mission.</a:t>
            </a:r>
            <a:endParaRPr lang="en-GB" sz="2000" dirty="0"/>
          </a:p>
        </p:txBody>
      </p:sp>
      <p:sp>
        <p:nvSpPr>
          <p:cNvPr id="24" name="TextBox 23"/>
          <p:cNvSpPr txBox="1"/>
          <p:nvPr/>
        </p:nvSpPr>
        <p:spPr>
          <a:xfrm>
            <a:off x="336206" y="3740140"/>
            <a:ext cx="4274948" cy="2554545"/>
          </a:xfrm>
          <a:prstGeom prst="rect">
            <a:avLst/>
          </a:prstGeom>
          <a:noFill/>
        </p:spPr>
        <p:txBody>
          <a:bodyPr wrap="square" rtlCol="0">
            <a:spAutoFit/>
          </a:bodyPr>
          <a:lstStyle/>
          <a:p>
            <a:pPr algn="just"/>
            <a:r>
              <a:rPr lang="en-GB" sz="1600" dirty="0" smtClean="0"/>
              <a:t>This spacecraft was launched in 2006 and performed a flyby of Pluto in 2015, being the first ever spacecraft to achieve this.</a:t>
            </a:r>
          </a:p>
          <a:p>
            <a:pPr algn="just"/>
            <a:endParaRPr lang="en-GB" sz="1600" dirty="0"/>
          </a:p>
          <a:p>
            <a:pPr algn="just"/>
            <a:r>
              <a:rPr lang="en-GB" sz="1600" dirty="0" smtClean="0"/>
              <a:t>The spacecraft has since continued to travel beyond Pluto’s orbit and to reach the Kuiper Belt in 2019.</a:t>
            </a:r>
          </a:p>
          <a:p>
            <a:pPr algn="just"/>
            <a:endParaRPr lang="en-GB" sz="1600" dirty="0"/>
          </a:p>
          <a:p>
            <a:pPr algn="just"/>
            <a:r>
              <a:rPr lang="en-GB" sz="1600" dirty="0" smtClean="0"/>
              <a:t>This distance is important as it provides an effective size (radius) of our solar system.</a:t>
            </a:r>
          </a:p>
        </p:txBody>
      </p:sp>
    </p:spTree>
    <p:extLst>
      <p:ext uri="{BB962C8B-B14F-4D97-AF65-F5344CB8AC3E}">
        <p14:creationId xmlns:p14="http://schemas.microsoft.com/office/powerpoint/2010/main" val="2476843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293646" y="3662439"/>
            <a:ext cx="4271108" cy="2847405"/>
          </a:xfrm>
          <a:prstGeom prst="rect">
            <a:avLst/>
          </a:prstGeom>
          <a:solidFill>
            <a:srgbClr val="00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descr="http://imgsrc.hubblesite.org/hu/db/images/hs-2012-04-c-xlarge_web.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667" b="13475"/>
          <a:stretch/>
        </p:blipFill>
        <p:spPr bwMode="auto">
          <a:xfrm>
            <a:off x="340046" y="264694"/>
            <a:ext cx="4271108" cy="283945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imgsrc.hubblesite.org/hu/db/images/hs-2013-43-a-full_jpg.jpg"/>
          <p:cNvPicPr>
            <a:picLocks noChangeAspect="1" noChangeArrowheads="1"/>
          </p:cNvPicPr>
          <p:nvPr/>
        </p:nvPicPr>
        <p:blipFill rotWithShape="1">
          <a:blip r:embed="rId3">
            <a:extLst>
              <a:ext uri="{28A0092B-C50C-407E-A947-70E740481C1C}">
                <a14:useLocalDpi xmlns:a14="http://schemas.microsoft.com/office/drawing/2010/main" val="0"/>
              </a:ext>
            </a:extLst>
          </a:blip>
          <a:srcRect t="14535" b="17351"/>
          <a:stretch/>
        </p:blipFill>
        <p:spPr bwMode="auto">
          <a:xfrm>
            <a:off x="5293646" y="252662"/>
            <a:ext cx="4271108" cy="285148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ohowww.nascom.nasa.gov/gallery/Spacecraft/large/Bottom02blac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3123" y="3662439"/>
            <a:ext cx="2712154" cy="284740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5293646" y="270456"/>
            <a:ext cx="4271108" cy="284740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340046" y="270456"/>
            <a:ext cx="4271108" cy="284740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336206" y="2512988"/>
            <a:ext cx="4274948" cy="523220"/>
          </a:xfrm>
          <a:prstGeom prst="rect">
            <a:avLst/>
          </a:prstGeom>
          <a:noFill/>
          <a:ln>
            <a:noFill/>
          </a:ln>
        </p:spPr>
        <p:txBody>
          <a:bodyPr wrap="square" rtlCol="0">
            <a:spAutoFit/>
          </a:bodyPr>
          <a:lstStyle/>
          <a:p>
            <a:pPr algn="ctr"/>
            <a:r>
              <a:rPr lang="en-GB" sz="2800" b="1" dirty="0" smtClean="0">
                <a:ln>
                  <a:solidFill>
                    <a:schemeClr val="bg1">
                      <a:lumMod val="50000"/>
                    </a:schemeClr>
                  </a:solidFill>
                </a:ln>
                <a:solidFill>
                  <a:schemeClr val="bg1"/>
                </a:solidFill>
              </a:rPr>
              <a:t>Andromeda Galaxy</a:t>
            </a:r>
            <a:endParaRPr lang="en-GB" sz="2800" b="1" dirty="0">
              <a:ln>
                <a:solidFill>
                  <a:schemeClr val="bg1">
                    <a:lumMod val="50000"/>
                  </a:schemeClr>
                </a:solidFill>
              </a:ln>
              <a:solidFill>
                <a:schemeClr val="bg1"/>
              </a:solidFill>
            </a:endParaRPr>
          </a:p>
        </p:txBody>
      </p:sp>
      <p:sp>
        <p:nvSpPr>
          <p:cNvPr id="19" name="TextBox 18"/>
          <p:cNvSpPr txBox="1"/>
          <p:nvPr/>
        </p:nvSpPr>
        <p:spPr>
          <a:xfrm>
            <a:off x="5289806" y="2512987"/>
            <a:ext cx="4274948" cy="523220"/>
          </a:xfrm>
          <a:prstGeom prst="rect">
            <a:avLst/>
          </a:prstGeom>
          <a:noFill/>
        </p:spPr>
        <p:txBody>
          <a:bodyPr wrap="square" rtlCol="0">
            <a:spAutoFit/>
          </a:bodyPr>
          <a:lstStyle/>
          <a:p>
            <a:pPr algn="ctr"/>
            <a:r>
              <a:rPr lang="en-GB" sz="2800" b="1" dirty="0" smtClean="0">
                <a:ln>
                  <a:solidFill>
                    <a:schemeClr val="bg1">
                      <a:lumMod val="50000"/>
                    </a:schemeClr>
                  </a:solidFill>
                </a:ln>
                <a:solidFill>
                  <a:schemeClr val="bg1"/>
                </a:solidFill>
              </a:rPr>
              <a:t>Alpha Centauri</a:t>
            </a:r>
            <a:endParaRPr lang="en-GB" sz="2800" b="1" dirty="0">
              <a:ln>
                <a:solidFill>
                  <a:schemeClr val="bg1">
                    <a:lumMod val="50000"/>
                  </a:schemeClr>
                </a:solidFill>
              </a:ln>
              <a:solidFill>
                <a:schemeClr val="bg1"/>
              </a:solidFill>
            </a:endParaRPr>
          </a:p>
        </p:txBody>
      </p:sp>
      <p:sp>
        <p:nvSpPr>
          <p:cNvPr id="21" name="TextBox 20"/>
          <p:cNvSpPr txBox="1"/>
          <p:nvPr/>
        </p:nvSpPr>
        <p:spPr>
          <a:xfrm>
            <a:off x="5287886" y="5973833"/>
            <a:ext cx="4274948" cy="523220"/>
          </a:xfrm>
          <a:prstGeom prst="rect">
            <a:avLst/>
          </a:prstGeom>
          <a:noFill/>
        </p:spPr>
        <p:txBody>
          <a:bodyPr wrap="square" rtlCol="0">
            <a:spAutoFit/>
          </a:bodyPr>
          <a:lstStyle/>
          <a:p>
            <a:pPr algn="ctr"/>
            <a:r>
              <a:rPr lang="en-GB" sz="2800" b="1" dirty="0" smtClean="0">
                <a:ln>
                  <a:solidFill>
                    <a:schemeClr val="bg1">
                      <a:lumMod val="50000"/>
                    </a:schemeClr>
                  </a:solidFill>
                </a:ln>
                <a:solidFill>
                  <a:schemeClr val="bg1"/>
                </a:solidFill>
              </a:rPr>
              <a:t>SOHO Solar Observatory</a:t>
            </a:r>
            <a:endParaRPr lang="en-GB" sz="2800" b="1" dirty="0">
              <a:ln>
                <a:solidFill>
                  <a:schemeClr val="bg1">
                    <a:lumMod val="50000"/>
                  </a:schemeClr>
                </a:solidFill>
              </a:ln>
              <a:solidFill>
                <a:schemeClr val="bg1"/>
              </a:solidFill>
            </a:endParaRPr>
          </a:p>
        </p:txBody>
      </p:sp>
    </p:spTree>
    <p:extLst>
      <p:ext uri="{BB962C8B-B14F-4D97-AF65-F5344CB8AC3E}">
        <p14:creationId xmlns:p14="http://schemas.microsoft.com/office/powerpoint/2010/main" val="618186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293646" y="3662439"/>
            <a:ext cx="4271108" cy="284740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5293646" y="270456"/>
            <a:ext cx="4271108" cy="284740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340046" y="270456"/>
            <a:ext cx="4271108" cy="284740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5289806" y="1398117"/>
            <a:ext cx="4274948" cy="523220"/>
          </a:xfrm>
          <a:prstGeom prst="rect">
            <a:avLst/>
          </a:prstGeom>
          <a:noFill/>
        </p:spPr>
        <p:txBody>
          <a:bodyPr wrap="square" rtlCol="0">
            <a:spAutoFit/>
          </a:bodyPr>
          <a:lstStyle/>
          <a:p>
            <a:pPr algn="ctr"/>
            <a:r>
              <a:rPr lang="en-GB" sz="2800" b="1" dirty="0" smtClean="0"/>
              <a:t>4.367 light years</a:t>
            </a:r>
            <a:endParaRPr lang="en-GB" sz="2800" b="1" dirty="0"/>
          </a:p>
        </p:txBody>
      </p:sp>
      <p:sp>
        <p:nvSpPr>
          <p:cNvPr id="20" name="TextBox 19"/>
          <p:cNvSpPr txBox="1"/>
          <p:nvPr/>
        </p:nvSpPr>
        <p:spPr>
          <a:xfrm>
            <a:off x="5287886" y="4858963"/>
            <a:ext cx="4274948" cy="954107"/>
          </a:xfrm>
          <a:prstGeom prst="rect">
            <a:avLst/>
          </a:prstGeom>
          <a:noFill/>
        </p:spPr>
        <p:txBody>
          <a:bodyPr wrap="square" rtlCol="0">
            <a:spAutoFit/>
          </a:bodyPr>
          <a:lstStyle/>
          <a:p>
            <a:pPr algn="ctr"/>
            <a:r>
              <a:rPr lang="en-GB" sz="2800" b="1" dirty="0"/>
              <a:t>932,000 miles </a:t>
            </a:r>
            <a:endParaRPr lang="en-GB" sz="2800" b="1" dirty="0" smtClean="0"/>
          </a:p>
          <a:p>
            <a:pPr algn="ctr"/>
            <a:r>
              <a:rPr lang="en-GB" sz="2800" b="1" dirty="0" smtClean="0">
                <a:sym typeface="Symbol" panose="05050102010706020507" pitchFamily="18" charset="2"/>
              </a:rPr>
              <a:t> </a:t>
            </a:r>
            <a:r>
              <a:rPr lang="en-GB" sz="2800" b="1" dirty="0"/>
              <a:t>1,500,000 km</a:t>
            </a:r>
          </a:p>
        </p:txBody>
      </p:sp>
      <p:sp>
        <p:nvSpPr>
          <p:cNvPr id="14" name="TextBox 13"/>
          <p:cNvSpPr txBox="1"/>
          <p:nvPr/>
        </p:nvSpPr>
        <p:spPr>
          <a:xfrm>
            <a:off x="341247" y="1432548"/>
            <a:ext cx="4274948" cy="523220"/>
          </a:xfrm>
          <a:prstGeom prst="rect">
            <a:avLst/>
          </a:prstGeom>
          <a:noFill/>
        </p:spPr>
        <p:txBody>
          <a:bodyPr wrap="square" rtlCol="0">
            <a:spAutoFit/>
          </a:bodyPr>
          <a:lstStyle/>
          <a:p>
            <a:pPr algn="ctr"/>
            <a:r>
              <a:rPr lang="en-GB" sz="2800" b="1" dirty="0" smtClean="0"/>
              <a:t>2,537,000 light years</a:t>
            </a:r>
            <a:endParaRPr lang="en-GB" sz="2800" b="1" dirty="0"/>
          </a:p>
        </p:txBody>
      </p:sp>
      <p:sp>
        <p:nvSpPr>
          <p:cNvPr id="21" name="TextBox 20"/>
          <p:cNvSpPr txBox="1"/>
          <p:nvPr/>
        </p:nvSpPr>
        <p:spPr>
          <a:xfrm>
            <a:off x="5294847" y="2113098"/>
            <a:ext cx="4274948" cy="707886"/>
          </a:xfrm>
          <a:prstGeom prst="rect">
            <a:avLst/>
          </a:prstGeom>
          <a:noFill/>
        </p:spPr>
        <p:txBody>
          <a:bodyPr wrap="square" rtlCol="0">
            <a:spAutoFit/>
          </a:bodyPr>
          <a:lstStyle/>
          <a:p>
            <a:pPr algn="ctr"/>
            <a:r>
              <a:rPr lang="en-GB" sz="2000" dirty="0" smtClean="0"/>
              <a:t>1 light year </a:t>
            </a:r>
            <a:r>
              <a:rPr lang="en-GB" sz="2000" dirty="0">
                <a:sym typeface="Symbol" panose="05050102010706020507" pitchFamily="18" charset="2"/>
              </a:rPr>
              <a:t></a:t>
            </a:r>
            <a:r>
              <a:rPr lang="en-GB" sz="2000" dirty="0" smtClean="0"/>
              <a:t> 5.879 </a:t>
            </a:r>
            <a:r>
              <a:rPr lang="en-GB" sz="2000" dirty="0" smtClean="0">
                <a:sym typeface="Symbol" panose="05050102010706020507" pitchFamily="18" charset="2"/>
              </a:rPr>
              <a:t> 10</a:t>
            </a:r>
            <a:r>
              <a:rPr lang="en-GB" sz="2000" baseline="30000" dirty="0" smtClean="0">
                <a:sym typeface="Symbol" panose="05050102010706020507" pitchFamily="18" charset="2"/>
              </a:rPr>
              <a:t>12</a:t>
            </a:r>
            <a:r>
              <a:rPr lang="en-GB" sz="2000" dirty="0" smtClean="0">
                <a:sym typeface="Symbol" panose="05050102010706020507" pitchFamily="18" charset="2"/>
              </a:rPr>
              <a:t> miles</a:t>
            </a:r>
          </a:p>
          <a:p>
            <a:pPr algn="ctr"/>
            <a:r>
              <a:rPr lang="en-GB" sz="2000" dirty="0" smtClean="0">
                <a:sym typeface="Symbol" panose="05050102010706020507" pitchFamily="18" charset="2"/>
              </a:rPr>
              <a:t>1 light second  186,000 miles </a:t>
            </a:r>
            <a:endParaRPr lang="en-GB" sz="2000" dirty="0"/>
          </a:p>
        </p:txBody>
      </p:sp>
      <p:sp>
        <p:nvSpPr>
          <p:cNvPr id="22" name="TextBox 21"/>
          <p:cNvSpPr txBox="1"/>
          <p:nvPr/>
        </p:nvSpPr>
        <p:spPr>
          <a:xfrm>
            <a:off x="334286" y="2102411"/>
            <a:ext cx="4274948" cy="707886"/>
          </a:xfrm>
          <a:prstGeom prst="rect">
            <a:avLst/>
          </a:prstGeom>
          <a:noFill/>
        </p:spPr>
        <p:txBody>
          <a:bodyPr wrap="square" rtlCol="0">
            <a:spAutoFit/>
          </a:bodyPr>
          <a:lstStyle/>
          <a:p>
            <a:pPr algn="ctr"/>
            <a:r>
              <a:rPr lang="en-GB" sz="2000" dirty="0" smtClean="0"/>
              <a:t>1 light year </a:t>
            </a:r>
            <a:r>
              <a:rPr lang="en-GB" sz="2000" dirty="0">
                <a:sym typeface="Symbol" panose="05050102010706020507" pitchFamily="18" charset="2"/>
              </a:rPr>
              <a:t></a:t>
            </a:r>
            <a:r>
              <a:rPr lang="en-GB" sz="2000" dirty="0" smtClean="0"/>
              <a:t> 5.879 </a:t>
            </a:r>
            <a:r>
              <a:rPr lang="en-GB" sz="2000" dirty="0" smtClean="0">
                <a:sym typeface="Symbol" panose="05050102010706020507" pitchFamily="18" charset="2"/>
              </a:rPr>
              <a:t> 10</a:t>
            </a:r>
            <a:r>
              <a:rPr lang="en-GB" sz="2000" baseline="30000" dirty="0" smtClean="0">
                <a:sym typeface="Symbol" panose="05050102010706020507" pitchFamily="18" charset="2"/>
              </a:rPr>
              <a:t>12</a:t>
            </a:r>
            <a:r>
              <a:rPr lang="en-GB" sz="2000" dirty="0" smtClean="0">
                <a:sym typeface="Symbol" panose="05050102010706020507" pitchFamily="18" charset="2"/>
              </a:rPr>
              <a:t> miles</a:t>
            </a:r>
          </a:p>
          <a:p>
            <a:pPr algn="ctr"/>
            <a:r>
              <a:rPr lang="en-GB" sz="2000" dirty="0" smtClean="0">
                <a:sym typeface="Symbol" panose="05050102010706020507" pitchFamily="18" charset="2"/>
              </a:rPr>
              <a:t>1 light second  186,000 miles </a:t>
            </a:r>
            <a:endParaRPr lang="en-GB" sz="2000" dirty="0"/>
          </a:p>
        </p:txBody>
      </p:sp>
    </p:spTree>
    <p:extLst>
      <p:ext uri="{BB962C8B-B14F-4D97-AF65-F5344CB8AC3E}">
        <p14:creationId xmlns:p14="http://schemas.microsoft.com/office/powerpoint/2010/main" val="33569847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536</TotalTime>
  <Words>830</Words>
  <Application>Microsoft Office PowerPoint</Application>
  <PresentationFormat>A4 Paper (210x297 mm)</PresentationFormat>
  <Paragraphs>79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Sir Isaac Newton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Graham Colman</dc:creator>
  <cp:lastModifiedBy>Graham Colman</cp:lastModifiedBy>
  <cp:revision>31</cp:revision>
  <dcterms:created xsi:type="dcterms:W3CDTF">2016-06-17T07:58:24Z</dcterms:created>
  <dcterms:modified xsi:type="dcterms:W3CDTF">2018-02-11T13:16:32Z</dcterms:modified>
</cp:coreProperties>
</file>