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6858000" cy="9906000" type="A4"/>
  <p:notesSz cx="6797675" cy="9926638"/>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0" d="100"/>
          <a:sy n="60" d="100"/>
        </p:scale>
        <p:origin x="2530" y="3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18D9F-5625-435F-A41E-C3DBE6750B5D}"/>
              </a:ext>
            </a:extLst>
          </p:cNvPr>
          <p:cNvSpPr>
            <a:spLocks noGrp="1"/>
          </p:cNvSpPr>
          <p:nvPr>
            <p:ph type="ctrTitle"/>
          </p:nvPr>
        </p:nvSpPr>
        <p:spPr>
          <a:xfrm>
            <a:off x="857250" y="1620838"/>
            <a:ext cx="5143500" cy="3449637"/>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6E9FA0E-2796-4170-B978-A9EDA97E4BF3}"/>
              </a:ext>
            </a:extLst>
          </p:cNvPr>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764A4A-35D0-4BEA-A535-8505F2281DC9}"/>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7C1AC19-B408-4E6D-801C-15A18BAF0F41}"/>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F05C9C8A-466B-4AF5-914A-0D831D90D639}"/>
              </a:ext>
            </a:extLst>
          </p:cNvPr>
          <p:cNvSpPr>
            <a:spLocks noGrp="1"/>
          </p:cNvSpPr>
          <p:nvPr>
            <p:ph type="sldNum" sz="quarter" idx="12"/>
          </p:nvPr>
        </p:nvSpPr>
        <p:spPr/>
        <p:txBody>
          <a:bodyPr/>
          <a:lstStyle>
            <a:lvl1pPr>
              <a:defRPr/>
            </a:lvl1pPr>
          </a:lstStyle>
          <a:p>
            <a:fld id="{2FE3958F-E3DA-4D26-AADA-78616679FAE0}" type="slidenum">
              <a:rPr lang="en-GB" altLang="en-US"/>
              <a:pPr/>
              <a:t>‹#›</a:t>
            </a:fld>
            <a:endParaRPr lang="en-GB" altLang="en-US"/>
          </a:p>
        </p:txBody>
      </p:sp>
    </p:spTree>
    <p:extLst>
      <p:ext uri="{BB962C8B-B14F-4D97-AF65-F5344CB8AC3E}">
        <p14:creationId xmlns:p14="http://schemas.microsoft.com/office/powerpoint/2010/main" val="1040660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6AD66-52A4-4277-89A2-4314EEEC74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68E858-3B23-4671-9F45-2248006D8F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6D04F1-23AC-4174-A8A3-6DE9B2CFF76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F0DBC534-D5C5-471F-8821-0C96BD85B272}"/>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C19A7C01-9BA8-4B46-AEEC-BB2AA8E97B94}"/>
              </a:ext>
            </a:extLst>
          </p:cNvPr>
          <p:cNvSpPr>
            <a:spLocks noGrp="1"/>
          </p:cNvSpPr>
          <p:nvPr>
            <p:ph type="sldNum" sz="quarter" idx="12"/>
          </p:nvPr>
        </p:nvSpPr>
        <p:spPr/>
        <p:txBody>
          <a:bodyPr/>
          <a:lstStyle>
            <a:lvl1pPr>
              <a:defRPr/>
            </a:lvl1pPr>
          </a:lstStyle>
          <a:p>
            <a:fld id="{4C5668A2-D33F-4063-A510-454FF72489C1}" type="slidenum">
              <a:rPr lang="en-GB" altLang="en-US"/>
              <a:pPr/>
              <a:t>‹#›</a:t>
            </a:fld>
            <a:endParaRPr lang="en-GB" altLang="en-US"/>
          </a:p>
        </p:txBody>
      </p:sp>
    </p:spTree>
    <p:extLst>
      <p:ext uri="{BB962C8B-B14F-4D97-AF65-F5344CB8AC3E}">
        <p14:creationId xmlns:p14="http://schemas.microsoft.com/office/powerpoint/2010/main" val="15785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958E61-CD01-4CCB-ABB5-9A27DBECB5D7}"/>
              </a:ext>
            </a:extLst>
          </p:cNvPr>
          <p:cNvSpPr>
            <a:spLocks noGrp="1"/>
          </p:cNvSpPr>
          <p:nvPr>
            <p:ph type="title" orient="vert"/>
          </p:nvPr>
        </p:nvSpPr>
        <p:spPr>
          <a:xfrm>
            <a:off x="4886325" y="881063"/>
            <a:ext cx="1457325" cy="79248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C50D69C-4E76-45CD-B130-311F5242D836}"/>
              </a:ext>
            </a:extLst>
          </p:cNvPr>
          <p:cNvSpPr>
            <a:spLocks noGrp="1"/>
          </p:cNvSpPr>
          <p:nvPr>
            <p:ph type="body" orient="vert" idx="1"/>
          </p:nvPr>
        </p:nvSpPr>
        <p:spPr>
          <a:xfrm>
            <a:off x="514350" y="881063"/>
            <a:ext cx="4219575" cy="792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3347D9-8E18-4DAF-B248-8820D0E4B306}"/>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07C04FA5-9665-4753-B94F-E1712C2505D9}"/>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6778E969-86F4-488F-8C15-1DDCB2C46CE6}"/>
              </a:ext>
            </a:extLst>
          </p:cNvPr>
          <p:cNvSpPr>
            <a:spLocks noGrp="1"/>
          </p:cNvSpPr>
          <p:nvPr>
            <p:ph type="sldNum" sz="quarter" idx="12"/>
          </p:nvPr>
        </p:nvSpPr>
        <p:spPr/>
        <p:txBody>
          <a:bodyPr/>
          <a:lstStyle>
            <a:lvl1pPr>
              <a:defRPr/>
            </a:lvl1pPr>
          </a:lstStyle>
          <a:p>
            <a:fld id="{923AE348-8701-4C94-B56A-B66BBF993EDB}" type="slidenum">
              <a:rPr lang="en-GB" altLang="en-US"/>
              <a:pPr/>
              <a:t>‹#›</a:t>
            </a:fld>
            <a:endParaRPr lang="en-GB" altLang="en-US"/>
          </a:p>
        </p:txBody>
      </p:sp>
    </p:spTree>
    <p:extLst>
      <p:ext uri="{BB962C8B-B14F-4D97-AF65-F5344CB8AC3E}">
        <p14:creationId xmlns:p14="http://schemas.microsoft.com/office/powerpoint/2010/main" val="13564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89DB4-F444-48B8-A627-D5A1E0224E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CBDFAB-ADF8-4E1D-B1B8-43B699D286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195072-0DE5-470F-B9D9-64E1E5B38720}"/>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B3EC3EB-D293-425B-AD5F-EB5641C6AB98}"/>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4A4D49F2-3FC1-4B15-8531-822F982AD7D6}"/>
              </a:ext>
            </a:extLst>
          </p:cNvPr>
          <p:cNvSpPr>
            <a:spLocks noGrp="1"/>
          </p:cNvSpPr>
          <p:nvPr>
            <p:ph type="sldNum" sz="quarter" idx="12"/>
          </p:nvPr>
        </p:nvSpPr>
        <p:spPr/>
        <p:txBody>
          <a:bodyPr/>
          <a:lstStyle>
            <a:lvl1pPr>
              <a:defRPr/>
            </a:lvl1pPr>
          </a:lstStyle>
          <a:p>
            <a:fld id="{9B1345E6-7586-4611-9C13-28392EA592DF}" type="slidenum">
              <a:rPr lang="en-GB" altLang="en-US"/>
              <a:pPr/>
              <a:t>‹#›</a:t>
            </a:fld>
            <a:endParaRPr lang="en-GB" altLang="en-US"/>
          </a:p>
        </p:txBody>
      </p:sp>
    </p:spTree>
    <p:extLst>
      <p:ext uri="{BB962C8B-B14F-4D97-AF65-F5344CB8AC3E}">
        <p14:creationId xmlns:p14="http://schemas.microsoft.com/office/powerpoint/2010/main" val="59971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7373-2A27-47AC-B451-542DF5E75939}"/>
              </a:ext>
            </a:extLst>
          </p:cNvPr>
          <p:cNvSpPr>
            <a:spLocks noGrp="1"/>
          </p:cNvSpPr>
          <p:nvPr>
            <p:ph type="title"/>
          </p:nvPr>
        </p:nvSpPr>
        <p:spPr>
          <a:xfrm>
            <a:off x="468313" y="2470150"/>
            <a:ext cx="5915025" cy="4119563"/>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E0C007-B004-489F-88C7-8904119D73F1}"/>
              </a:ext>
            </a:extLst>
          </p:cNvPr>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F5B78F6-B8D7-4C68-97FF-E4617BB1989A}"/>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CBCD0553-6472-49C5-8864-F2589EF3EC4D}"/>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5C84C375-EF24-43AB-AB02-EF04B446DB0D}"/>
              </a:ext>
            </a:extLst>
          </p:cNvPr>
          <p:cNvSpPr>
            <a:spLocks noGrp="1"/>
          </p:cNvSpPr>
          <p:nvPr>
            <p:ph type="sldNum" sz="quarter" idx="12"/>
          </p:nvPr>
        </p:nvSpPr>
        <p:spPr/>
        <p:txBody>
          <a:bodyPr/>
          <a:lstStyle>
            <a:lvl1pPr>
              <a:defRPr/>
            </a:lvl1pPr>
          </a:lstStyle>
          <a:p>
            <a:fld id="{1A00EFFF-B6CC-48E7-9AE3-86712206AD58}" type="slidenum">
              <a:rPr lang="en-GB" altLang="en-US"/>
              <a:pPr/>
              <a:t>‹#›</a:t>
            </a:fld>
            <a:endParaRPr lang="en-GB" altLang="en-US"/>
          </a:p>
        </p:txBody>
      </p:sp>
    </p:spTree>
    <p:extLst>
      <p:ext uri="{BB962C8B-B14F-4D97-AF65-F5344CB8AC3E}">
        <p14:creationId xmlns:p14="http://schemas.microsoft.com/office/powerpoint/2010/main" val="12461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7F22C-0C8D-4B2E-A8BE-48B7EAE38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EC3747-4E2E-465A-95B1-5E90D273FC10}"/>
              </a:ext>
            </a:extLst>
          </p:cNvPr>
          <p:cNvSpPr>
            <a:spLocks noGrp="1"/>
          </p:cNvSpPr>
          <p:nvPr>
            <p:ph sz="half" idx="1"/>
          </p:nvPr>
        </p:nvSpPr>
        <p:spPr>
          <a:xfrm>
            <a:off x="514350" y="2862263"/>
            <a:ext cx="283845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DB91A1-1EB9-4830-B257-B75999A951DD}"/>
              </a:ext>
            </a:extLst>
          </p:cNvPr>
          <p:cNvSpPr>
            <a:spLocks noGrp="1"/>
          </p:cNvSpPr>
          <p:nvPr>
            <p:ph sz="half" idx="2"/>
          </p:nvPr>
        </p:nvSpPr>
        <p:spPr>
          <a:xfrm>
            <a:off x="3505200" y="2862263"/>
            <a:ext cx="283845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85198B3-2911-4A0F-88B8-A7507554E881}"/>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B0FDBEC8-4BE5-4436-B749-3644E49D60CE}"/>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4D96990F-90D5-4AA7-9215-119DD5779846}"/>
              </a:ext>
            </a:extLst>
          </p:cNvPr>
          <p:cNvSpPr>
            <a:spLocks noGrp="1"/>
          </p:cNvSpPr>
          <p:nvPr>
            <p:ph type="sldNum" sz="quarter" idx="12"/>
          </p:nvPr>
        </p:nvSpPr>
        <p:spPr/>
        <p:txBody>
          <a:bodyPr/>
          <a:lstStyle>
            <a:lvl1pPr>
              <a:defRPr/>
            </a:lvl1pPr>
          </a:lstStyle>
          <a:p>
            <a:fld id="{36432C96-5349-4C1B-A3FA-DC17FB5CF489}" type="slidenum">
              <a:rPr lang="en-GB" altLang="en-US"/>
              <a:pPr/>
              <a:t>‹#›</a:t>
            </a:fld>
            <a:endParaRPr lang="en-GB" altLang="en-US"/>
          </a:p>
        </p:txBody>
      </p:sp>
    </p:spTree>
    <p:extLst>
      <p:ext uri="{BB962C8B-B14F-4D97-AF65-F5344CB8AC3E}">
        <p14:creationId xmlns:p14="http://schemas.microsoft.com/office/powerpoint/2010/main" val="87990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94860-2338-462C-A81C-6CBFE6C8CD5E}"/>
              </a:ext>
            </a:extLst>
          </p:cNvPr>
          <p:cNvSpPr>
            <a:spLocks noGrp="1"/>
          </p:cNvSpPr>
          <p:nvPr>
            <p:ph type="title"/>
          </p:nvPr>
        </p:nvSpPr>
        <p:spPr>
          <a:xfrm>
            <a:off x="473075" y="527050"/>
            <a:ext cx="5915025" cy="1914525"/>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8AD895-7CC9-4ED4-BFFD-BF93A089EC04}"/>
              </a:ext>
            </a:extLst>
          </p:cNvPr>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DBFFD-64E0-4337-BDF6-A490130B152D}"/>
              </a:ext>
            </a:extLst>
          </p:cNvPr>
          <p:cNvSpPr>
            <a:spLocks noGrp="1"/>
          </p:cNvSpPr>
          <p:nvPr>
            <p:ph sz="half" idx="2"/>
          </p:nvPr>
        </p:nvSpPr>
        <p:spPr>
          <a:xfrm>
            <a:off x="473075" y="3617913"/>
            <a:ext cx="2900363"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84A5C3-DC38-4A06-816D-D060EC90780A}"/>
              </a:ext>
            </a:extLst>
          </p:cNvPr>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CD22B-3ECF-4BD8-9C4A-0D537832735C}"/>
              </a:ext>
            </a:extLst>
          </p:cNvPr>
          <p:cNvSpPr>
            <a:spLocks noGrp="1"/>
          </p:cNvSpPr>
          <p:nvPr>
            <p:ph sz="quarter" idx="4"/>
          </p:nvPr>
        </p:nvSpPr>
        <p:spPr>
          <a:xfrm>
            <a:off x="3471863" y="3617913"/>
            <a:ext cx="2916237"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4F61AB-D970-4786-9AB3-C654B6E561E3}"/>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48729B7B-779B-467B-B6A3-DF01767E93ED}"/>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A2513E2B-FE3E-4300-9B4D-17F90A303F59}"/>
              </a:ext>
            </a:extLst>
          </p:cNvPr>
          <p:cNvSpPr>
            <a:spLocks noGrp="1"/>
          </p:cNvSpPr>
          <p:nvPr>
            <p:ph type="sldNum" sz="quarter" idx="12"/>
          </p:nvPr>
        </p:nvSpPr>
        <p:spPr/>
        <p:txBody>
          <a:bodyPr/>
          <a:lstStyle>
            <a:lvl1pPr>
              <a:defRPr/>
            </a:lvl1pPr>
          </a:lstStyle>
          <a:p>
            <a:fld id="{E166C372-5133-4019-AE6C-3F6480C2375A}" type="slidenum">
              <a:rPr lang="en-GB" altLang="en-US"/>
              <a:pPr/>
              <a:t>‹#›</a:t>
            </a:fld>
            <a:endParaRPr lang="en-GB" altLang="en-US"/>
          </a:p>
        </p:txBody>
      </p:sp>
    </p:spTree>
    <p:extLst>
      <p:ext uri="{BB962C8B-B14F-4D97-AF65-F5344CB8AC3E}">
        <p14:creationId xmlns:p14="http://schemas.microsoft.com/office/powerpoint/2010/main" val="3568541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3CDA-C136-4952-8528-3AFA8FA0A1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7327B1-549A-4D83-B076-D35AB47865D7}"/>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B72E5AE5-8E21-462C-8CD9-961A6E88CB21}"/>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79C24A00-F154-4CFF-8C69-1686B86B87ED}"/>
              </a:ext>
            </a:extLst>
          </p:cNvPr>
          <p:cNvSpPr>
            <a:spLocks noGrp="1"/>
          </p:cNvSpPr>
          <p:nvPr>
            <p:ph type="sldNum" sz="quarter" idx="12"/>
          </p:nvPr>
        </p:nvSpPr>
        <p:spPr/>
        <p:txBody>
          <a:bodyPr/>
          <a:lstStyle>
            <a:lvl1pPr>
              <a:defRPr/>
            </a:lvl1pPr>
          </a:lstStyle>
          <a:p>
            <a:fld id="{42BA2E29-4651-4F22-BD56-42D9BFD735A6}" type="slidenum">
              <a:rPr lang="en-GB" altLang="en-US"/>
              <a:pPr/>
              <a:t>‹#›</a:t>
            </a:fld>
            <a:endParaRPr lang="en-GB" altLang="en-US"/>
          </a:p>
        </p:txBody>
      </p:sp>
    </p:spTree>
    <p:extLst>
      <p:ext uri="{BB962C8B-B14F-4D97-AF65-F5344CB8AC3E}">
        <p14:creationId xmlns:p14="http://schemas.microsoft.com/office/powerpoint/2010/main" val="221030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47F0BF-6DE1-414F-A60F-A3514D0A64CA}"/>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C1AFC7C6-7703-4784-AB21-B3E499332106}"/>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9954EAE4-EF0A-4253-805B-7E343FBCEAEA}"/>
              </a:ext>
            </a:extLst>
          </p:cNvPr>
          <p:cNvSpPr>
            <a:spLocks noGrp="1"/>
          </p:cNvSpPr>
          <p:nvPr>
            <p:ph type="sldNum" sz="quarter" idx="12"/>
          </p:nvPr>
        </p:nvSpPr>
        <p:spPr/>
        <p:txBody>
          <a:bodyPr/>
          <a:lstStyle>
            <a:lvl1pPr>
              <a:defRPr/>
            </a:lvl1pPr>
          </a:lstStyle>
          <a:p>
            <a:fld id="{1873D88D-2B94-45A7-B720-E4763B446AC8}" type="slidenum">
              <a:rPr lang="en-GB" altLang="en-US"/>
              <a:pPr/>
              <a:t>‹#›</a:t>
            </a:fld>
            <a:endParaRPr lang="en-GB" altLang="en-US"/>
          </a:p>
        </p:txBody>
      </p:sp>
    </p:spTree>
    <p:extLst>
      <p:ext uri="{BB962C8B-B14F-4D97-AF65-F5344CB8AC3E}">
        <p14:creationId xmlns:p14="http://schemas.microsoft.com/office/powerpoint/2010/main" val="262357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677E8-45CB-4CE8-8ACC-2252BF989A24}"/>
              </a:ext>
            </a:extLst>
          </p:cNvPr>
          <p:cNvSpPr>
            <a:spLocks noGrp="1"/>
          </p:cNvSpPr>
          <p:nvPr>
            <p:ph type="title"/>
          </p:nvPr>
        </p:nvSpPr>
        <p:spPr>
          <a:xfrm>
            <a:off x="473075" y="660400"/>
            <a:ext cx="2211388" cy="23114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FAB309-F322-48ED-9BAB-AB5A0F1B5B63}"/>
              </a:ext>
            </a:extLst>
          </p:cNvPr>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177EC6E-61E0-4452-81E0-0457DDF86969}"/>
              </a:ext>
            </a:extLst>
          </p:cNvPr>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9B13A6-0C96-49FF-AA27-ADF8B72DAAAE}"/>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CD6A24DC-8EDF-4AC1-BF40-CD5DE46B7295}"/>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75E27AF7-DA73-4A04-9B37-94AD830A8937}"/>
              </a:ext>
            </a:extLst>
          </p:cNvPr>
          <p:cNvSpPr>
            <a:spLocks noGrp="1"/>
          </p:cNvSpPr>
          <p:nvPr>
            <p:ph type="sldNum" sz="quarter" idx="12"/>
          </p:nvPr>
        </p:nvSpPr>
        <p:spPr/>
        <p:txBody>
          <a:bodyPr/>
          <a:lstStyle>
            <a:lvl1pPr>
              <a:defRPr/>
            </a:lvl1pPr>
          </a:lstStyle>
          <a:p>
            <a:fld id="{F2C80A65-6BF7-4659-AFBA-1A2225E46742}" type="slidenum">
              <a:rPr lang="en-GB" altLang="en-US"/>
              <a:pPr/>
              <a:t>‹#›</a:t>
            </a:fld>
            <a:endParaRPr lang="en-GB" altLang="en-US"/>
          </a:p>
        </p:txBody>
      </p:sp>
    </p:spTree>
    <p:extLst>
      <p:ext uri="{BB962C8B-B14F-4D97-AF65-F5344CB8AC3E}">
        <p14:creationId xmlns:p14="http://schemas.microsoft.com/office/powerpoint/2010/main" val="201257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FF9F3-8CD3-4817-842D-7CC2D01478FB}"/>
              </a:ext>
            </a:extLst>
          </p:cNvPr>
          <p:cNvSpPr>
            <a:spLocks noGrp="1"/>
          </p:cNvSpPr>
          <p:nvPr>
            <p:ph type="title"/>
          </p:nvPr>
        </p:nvSpPr>
        <p:spPr>
          <a:xfrm>
            <a:off x="473075" y="660400"/>
            <a:ext cx="2211388" cy="23114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01E859-B49F-4BF6-BD8D-0DD17F535C4D}"/>
              </a:ext>
            </a:extLst>
          </p:cNvPr>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2F2312A-D76D-4300-9771-DE901148C366}"/>
              </a:ext>
            </a:extLst>
          </p:cNvPr>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737E36-4A40-4ABE-8305-A97431A9993A}"/>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FCFD1E55-DBD2-45D8-B220-70AE3D66C9AC}"/>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BBA7F18-1803-4460-8D0D-ABF90568A2F9}"/>
              </a:ext>
            </a:extLst>
          </p:cNvPr>
          <p:cNvSpPr>
            <a:spLocks noGrp="1"/>
          </p:cNvSpPr>
          <p:nvPr>
            <p:ph type="sldNum" sz="quarter" idx="12"/>
          </p:nvPr>
        </p:nvSpPr>
        <p:spPr/>
        <p:txBody>
          <a:bodyPr/>
          <a:lstStyle>
            <a:lvl1pPr>
              <a:defRPr/>
            </a:lvl1pPr>
          </a:lstStyle>
          <a:p>
            <a:fld id="{DFF62BBB-264B-4F54-82A3-0A9289693C9B}" type="slidenum">
              <a:rPr lang="en-GB" altLang="en-US"/>
              <a:pPr/>
              <a:t>‹#›</a:t>
            </a:fld>
            <a:endParaRPr lang="en-GB" altLang="en-US"/>
          </a:p>
        </p:txBody>
      </p:sp>
    </p:spTree>
    <p:extLst>
      <p:ext uri="{BB962C8B-B14F-4D97-AF65-F5344CB8AC3E}">
        <p14:creationId xmlns:p14="http://schemas.microsoft.com/office/powerpoint/2010/main" val="181037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1B08915-0F13-4480-B3FF-76D810963B4A}"/>
              </a:ext>
            </a:extLst>
          </p:cNvPr>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6A732B8-9908-4382-9D65-997534147C78}"/>
              </a:ext>
            </a:extLst>
          </p:cNvPr>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ADD8651E-FD00-4F72-A754-B23B285BCDC4}"/>
              </a:ext>
            </a:extLst>
          </p:cNvPr>
          <p:cNvSpPr>
            <a:spLocks noGrp="1" noChangeArrowheads="1"/>
          </p:cNvSpPr>
          <p:nvPr>
            <p:ph type="dt" sz="half" idx="2"/>
          </p:nvPr>
        </p:nvSpPr>
        <p:spPr bwMode="auto">
          <a:xfrm>
            <a:off x="51435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B91746A3-CD45-4AF7-A213-33F26BE851EB}"/>
              </a:ext>
            </a:extLst>
          </p:cNvPr>
          <p:cNvSpPr>
            <a:spLocks noGrp="1" noChangeArrowheads="1"/>
          </p:cNvSpPr>
          <p:nvPr>
            <p:ph type="ftr" sz="quarter" idx="3"/>
          </p:nvPr>
        </p:nvSpPr>
        <p:spPr bwMode="auto">
          <a:xfrm>
            <a:off x="2343150" y="9024938"/>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56DA8A95-DEEB-4F98-B4B2-AB3CC3205454}"/>
              </a:ext>
            </a:extLst>
          </p:cNvPr>
          <p:cNvSpPr>
            <a:spLocks noGrp="1" noChangeArrowheads="1"/>
          </p:cNvSpPr>
          <p:nvPr>
            <p:ph type="sldNum" sz="quarter" idx="4"/>
          </p:nvPr>
        </p:nvSpPr>
        <p:spPr bwMode="auto">
          <a:xfrm>
            <a:off x="491490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68432A9-AC44-4770-99A2-8D42F9E8321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F091BC58-7CC3-4009-B488-5E8A51FC7DD7}"/>
              </a:ext>
            </a:extLst>
          </p:cNvPr>
          <p:cNvSpPr txBox="1">
            <a:spLocks noChangeArrowheads="1"/>
          </p:cNvSpPr>
          <p:nvPr/>
        </p:nvSpPr>
        <p:spPr bwMode="auto">
          <a:xfrm>
            <a:off x="304800" y="159543"/>
            <a:ext cx="6248400" cy="1508105"/>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9200" b="1" dirty="0">
                <a:latin typeface="Calibri Light" panose="020F0302020204030204" pitchFamily="34" charset="0"/>
                <a:cs typeface="Calibri Light" panose="020F0302020204030204" pitchFamily="34" charset="0"/>
              </a:rPr>
              <a:t>How High?</a:t>
            </a:r>
          </a:p>
        </p:txBody>
      </p:sp>
      <p:sp>
        <p:nvSpPr>
          <p:cNvPr id="2052" name="Text Box 4">
            <a:extLst>
              <a:ext uri="{FF2B5EF4-FFF2-40B4-BE49-F238E27FC236}">
                <a16:creationId xmlns:a16="http://schemas.microsoft.com/office/drawing/2014/main" id="{30C0BF20-5D20-406D-A27B-23CCD4C6E8EF}"/>
              </a:ext>
            </a:extLst>
          </p:cNvPr>
          <p:cNvSpPr txBox="1">
            <a:spLocks noChangeArrowheads="1"/>
          </p:cNvSpPr>
          <p:nvPr/>
        </p:nvSpPr>
        <p:spPr bwMode="auto">
          <a:xfrm>
            <a:off x="0" y="3152800"/>
            <a:ext cx="68580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6000" dirty="0">
                <a:latin typeface="Calibri Light" panose="020F0302020204030204" pitchFamily="34" charset="0"/>
                <a:cs typeface="Calibri Light" panose="020F0302020204030204" pitchFamily="34" charset="0"/>
              </a:rPr>
              <a:t>Order these objects in order of distance away from the surface of the Earth</a:t>
            </a:r>
          </a:p>
        </p:txBody>
      </p:sp>
      <p:sp>
        <p:nvSpPr>
          <p:cNvPr id="4" name="Text Box 4">
            <a:extLst>
              <a:ext uri="{FF2B5EF4-FFF2-40B4-BE49-F238E27FC236}">
                <a16:creationId xmlns:a16="http://schemas.microsoft.com/office/drawing/2014/main" id="{1BC231AD-61B5-423B-BFD0-235013D62279}"/>
              </a:ext>
            </a:extLst>
          </p:cNvPr>
          <p:cNvSpPr txBox="1">
            <a:spLocks noChangeArrowheads="1"/>
          </p:cNvSpPr>
          <p:nvPr/>
        </p:nvSpPr>
        <p:spPr bwMode="auto">
          <a:xfrm>
            <a:off x="2952" y="8730794"/>
            <a:ext cx="6858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GB" altLang="en-US" dirty="0">
              <a:latin typeface="Calibri Light" panose="020F0302020204030204" pitchFamily="34" charset="0"/>
              <a:cs typeface="Calibri Light" panose="020F0302020204030204" pitchFamily="34" charset="0"/>
            </a:endParaRPr>
          </a:p>
          <a:p>
            <a:pPr algn="ctr">
              <a:spcBef>
                <a:spcPct val="50000"/>
              </a:spcBef>
            </a:pPr>
            <a:r>
              <a:rPr lang="en-GB" altLang="en-US" dirty="0">
                <a:latin typeface="Calibri Light" panose="020F0302020204030204" pitchFamily="34" charset="0"/>
                <a:cs typeface="Calibri Light" panose="020F0302020204030204" pitchFamily="34" charset="0"/>
              </a:rPr>
              <a:t>Answers overleaf…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9425" r="1700"/>
          <a:stretch/>
        </p:blipFill>
        <p:spPr>
          <a:xfrm>
            <a:off x="0" y="6720590"/>
            <a:ext cx="2835645" cy="3175885"/>
          </a:xfrm>
          <a:prstGeom prst="rect">
            <a:avLst/>
          </a:prstGeom>
        </p:spPr>
      </p:pic>
      <p:pic>
        <p:nvPicPr>
          <p:cNvPr id="20" name="Picture 4" descr="http://www.nasa.gov/sites/default/files/thumbnails/image/27420333805_6fd1876a46_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3139" y="3532063"/>
            <a:ext cx="1922262" cy="1280988"/>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163140" y="3532695"/>
            <a:ext cx="1920535" cy="128035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160549" y="4486372"/>
            <a:ext cx="1922261" cy="338554"/>
          </a:xfrm>
          <a:prstGeom prst="rect">
            <a:avLst/>
          </a:prstGeom>
          <a:noFill/>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Official Limit of Space</a:t>
            </a:r>
          </a:p>
        </p:txBody>
      </p:sp>
      <p:pic>
        <p:nvPicPr>
          <p:cNvPr id="24" name="Picture 6" descr="http://img01.thedrum.com/news/tmp/85019/virgin-atlantic-new-plane-vaa-1231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2281" y="4986413"/>
            <a:ext cx="1926935" cy="1284623"/>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162281" y="4986413"/>
            <a:ext cx="1926935" cy="128462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160549" y="5967708"/>
            <a:ext cx="1928667" cy="338554"/>
          </a:xfrm>
          <a:prstGeom prst="rect">
            <a:avLst/>
          </a:prstGeom>
          <a:noFill/>
          <a:ln>
            <a:noFill/>
          </a:ln>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Transatlantic Jet</a:t>
            </a:r>
          </a:p>
        </p:txBody>
      </p:sp>
      <p:pic>
        <p:nvPicPr>
          <p:cNvPr id="28" name="Picture 8" descr="https://www.nasa.gov/sites/default/files/thumbnails/image/christmas2015fullmoon.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6347" b="16950"/>
          <a:stretch/>
        </p:blipFill>
        <p:spPr bwMode="auto">
          <a:xfrm>
            <a:off x="181363" y="546349"/>
            <a:ext cx="1923317" cy="1282896"/>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p:cNvSpPr/>
          <p:nvPr/>
        </p:nvSpPr>
        <p:spPr>
          <a:xfrm>
            <a:off x="183090" y="553939"/>
            <a:ext cx="1921590" cy="128106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180499" y="1544515"/>
            <a:ext cx="1923317" cy="338554"/>
          </a:xfrm>
          <a:prstGeom prst="rect">
            <a:avLst/>
          </a:prstGeom>
          <a:noFill/>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The Moon</a:t>
            </a:r>
          </a:p>
        </p:txBody>
      </p:sp>
      <p:pic>
        <p:nvPicPr>
          <p:cNvPr id="32" name="Picture 6" descr="International Space Station"/>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97" r="441"/>
          <a:stretch/>
        </p:blipFill>
        <p:spPr bwMode="auto">
          <a:xfrm>
            <a:off x="170479" y="2080065"/>
            <a:ext cx="1920203" cy="1282785"/>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p:cNvSpPr/>
          <p:nvPr/>
        </p:nvSpPr>
        <p:spPr>
          <a:xfrm>
            <a:off x="170854" y="2080065"/>
            <a:ext cx="1924178" cy="12827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a:off x="167626" y="2839631"/>
            <a:ext cx="1925908" cy="584775"/>
          </a:xfrm>
          <a:prstGeom prst="rect">
            <a:avLst/>
          </a:prstGeom>
          <a:noFill/>
          <a:ln>
            <a:noFill/>
          </a:ln>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International Space Station</a:t>
            </a:r>
          </a:p>
        </p:txBody>
      </p:sp>
      <p:sp>
        <p:nvSpPr>
          <p:cNvPr id="61" name="TextBox 60"/>
          <p:cNvSpPr txBox="1"/>
          <p:nvPr/>
        </p:nvSpPr>
        <p:spPr>
          <a:xfrm>
            <a:off x="2350589" y="5473457"/>
            <a:ext cx="2123762" cy="307777"/>
          </a:xfrm>
          <a:prstGeom prst="rect">
            <a:avLst/>
          </a:prstGeom>
          <a:noFill/>
          <a:ln>
            <a:noFill/>
          </a:ln>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35,000 feet = 6.62 miles</a:t>
            </a:r>
          </a:p>
        </p:txBody>
      </p:sp>
      <p:sp>
        <p:nvSpPr>
          <p:cNvPr id="64" name="TextBox 63"/>
          <p:cNvSpPr txBox="1"/>
          <p:nvPr/>
        </p:nvSpPr>
        <p:spPr>
          <a:xfrm>
            <a:off x="2449746" y="4041376"/>
            <a:ext cx="1930801" cy="307777"/>
          </a:xfrm>
          <a:prstGeom prst="rect">
            <a:avLst/>
          </a:prstGeom>
          <a:noFill/>
        </p:spPr>
        <p:txBody>
          <a:bodyPr wrap="square" rtlCol="0">
            <a:spAutoFit/>
          </a:bodyPr>
          <a:lstStyle/>
          <a:p>
            <a:pPr algn="ctr"/>
            <a:r>
              <a:rPr lang="en-GB" sz="1400" b="1" dirty="0"/>
              <a:t>50 </a:t>
            </a:r>
            <a:r>
              <a:rPr lang="en-GB" sz="1400" b="1" dirty="0">
                <a:latin typeface="Calibri Light" panose="020F0302020204030204" pitchFamily="34" charset="0"/>
                <a:cs typeface="Calibri Light" panose="020F0302020204030204" pitchFamily="34" charset="0"/>
              </a:rPr>
              <a:t>miles</a:t>
            </a:r>
          </a:p>
        </p:txBody>
      </p:sp>
      <p:sp>
        <p:nvSpPr>
          <p:cNvPr id="68" name="TextBox 67"/>
          <p:cNvSpPr txBox="1"/>
          <p:nvPr/>
        </p:nvSpPr>
        <p:spPr>
          <a:xfrm>
            <a:off x="2450812" y="2528633"/>
            <a:ext cx="1928667" cy="307777"/>
          </a:xfrm>
          <a:prstGeom prst="rect">
            <a:avLst/>
          </a:prstGeom>
          <a:noFill/>
          <a:ln>
            <a:noFill/>
          </a:ln>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250 miles </a:t>
            </a:r>
            <a:r>
              <a:rPr lang="en-GB" sz="1400" b="1" dirty="0">
                <a:latin typeface="Calibri Light" panose="020F0302020204030204" pitchFamily="34" charset="0"/>
                <a:cs typeface="Calibri Light" panose="020F0302020204030204" pitchFamily="34" charset="0"/>
                <a:sym typeface="Symbol" panose="05050102010706020507" pitchFamily="18" charset="2"/>
              </a:rPr>
              <a:t> 400 km</a:t>
            </a:r>
            <a:endParaRPr lang="en-GB" sz="1400" b="1" dirty="0">
              <a:latin typeface="Calibri Light" panose="020F0302020204030204" pitchFamily="34" charset="0"/>
              <a:cs typeface="Calibri Light" panose="020F0302020204030204" pitchFamily="34" charset="0"/>
            </a:endParaRPr>
          </a:p>
        </p:txBody>
      </p:sp>
      <p:sp>
        <p:nvSpPr>
          <p:cNvPr id="74" name="TextBox 73"/>
          <p:cNvSpPr txBox="1"/>
          <p:nvPr/>
        </p:nvSpPr>
        <p:spPr>
          <a:xfrm>
            <a:off x="2462189" y="973769"/>
            <a:ext cx="1929934" cy="523220"/>
          </a:xfrm>
          <a:prstGeom prst="rect">
            <a:avLst/>
          </a:prstGeom>
          <a:noFill/>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363,000 to 405,000 km</a:t>
            </a:r>
          </a:p>
          <a:p>
            <a:pPr algn="ctr"/>
            <a:r>
              <a:rPr lang="en-GB" sz="1400" b="1" dirty="0">
                <a:latin typeface="Calibri Light" panose="020F0302020204030204" pitchFamily="34" charset="0"/>
                <a:cs typeface="Calibri Light" panose="020F0302020204030204" pitchFamily="34" charset="0"/>
              </a:rPr>
              <a:t>(</a:t>
            </a:r>
            <a:r>
              <a:rPr lang="en-GB" sz="1400" b="1" dirty="0" err="1">
                <a:latin typeface="Calibri Light" panose="020F0302020204030204" pitchFamily="34" charset="0"/>
                <a:cs typeface="Calibri Light" panose="020F0302020204030204" pitchFamily="34" charset="0"/>
              </a:rPr>
              <a:t>approx</a:t>
            </a:r>
            <a:r>
              <a:rPr lang="en-GB" sz="1400" b="1" dirty="0">
                <a:latin typeface="Calibri Light" panose="020F0302020204030204" pitchFamily="34" charset="0"/>
                <a:cs typeface="Calibri Light" panose="020F0302020204030204" pitchFamily="34" charset="0"/>
              </a:rPr>
              <a:t> 240,000 miles)</a:t>
            </a:r>
          </a:p>
        </p:txBody>
      </p:sp>
      <p:sp>
        <p:nvSpPr>
          <p:cNvPr id="80" name="TextBox 79"/>
          <p:cNvSpPr txBox="1"/>
          <p:nvPr/>
        </p:nvSpPr>
        <p:spPr>
          <a:xfrm>
            <a:off x="4554150" y="2095785"/>
            <a:ext cx="2288640" cy="1246495"/>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At this distance, satellites orbit the Earth once every 90 minutes.  This means that astronauts experience 16 sunrises and sunsets every 24 hours.</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distance is known as </a:t>
            </a:r>
            <a:r>
              <a:rPr lang="en-GB" sz="750" i="1" dirty="0">
                <a:latin typeface="Calibri Light" panose="020F0302020204030204" pitchFamily="34" charset="0"/>
                <a:cs typeface="Calibri Light" panose="020F0302020204030204" pitchFamily="34" charset="0"/>
              </a:rPr>
              <a:t>low Earth orbit </a:t>
            </a:r>
            <a:r>
              <a:rPr lang="en-GB" sz="750" dirty="0">
                <a:latin typeface="Calibri Light" panose="020F0302020204030204" pitchFamily="34" charset="0"/>
                <a:cs typeface="Calibri Light" panose="020F0302020204030204" pitchFamily="34" charset="0"/>
              </a:rPr>
              <a:t>and is important as it is the smallest distance at which human spacecraft can safely orbit the Earth.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spacecraft is the size of two football pitches and has been permanently manned since 2000.</a:t>
            </a:r>
          </a:p>
        </p:txBody>
      </p:sp>
      <p:sp>
        <p:nvSpPr>
          <p:cNvPr id="83" name="TextBox 82"/>
          <p:cNvSpPr txBox="1"/>
          <p:nvPr/>
        </p:nvSpPr>
        <p:spPr>
          <a:xfrm>
            <a:off x="4554150" y="3530184"/>
            <a:ext cx="2288640" cy="1361911"/>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This figure is actually rather arbitrary and disputable as there is no definitive line or marking, instead rather more of a blurring.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It will however be important to private space companies seeking to claim to be able to provide trips into space.</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Beyond Earth’s environment there is no air or pressure meaning that aeroplanes or jet engines would no longer function.</a:t>
            </a:r>
          </a:p>
        </p:txBody>
      </p:sp>
      <p:sp>
        <p:nvSpPr>
          <p:cNvPr id="89" name="TextBox 88"/>
          <p:cNvSpPr txBox="1"/>
          <p:nvPr/>
        </p:nvSpPr>
        <p:spPr>
          <a:xfrm>
            <a:off x="4568366" y="560512"/>
            <a:ext cx="2286434" cy="1246495"/>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This astronomical body is Earth’s only natural satellite.  Without this natural satellite life on Earth would be very different indeed as it effects the tides and protects us from meteorites, amongst many other things.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Only twelve humans, all American men, have explored this body, all between the years of 1969-1972.  This distance was very important in working out how to achieve this goal before the end of that decade. </a:t>
            </a:r>
          </a:p>
        </p:txBody>
      </p:sp>
      <p:sp>
        <p:nvSpPr>
          <p:cNvPr id="92" name="TextBox 91"/>
          <p:cNvSpPr txBox="1"/>
          <p:nvPr/>
        </p:nvSpPr>
        <p:spPr>
          <a:xfrm>
            <a:off x="4568366" y="5061807"/>
            <a:ext cx="2286434" cy="1015663"/>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This distance is important as it is the optimal height at which aeroplanes fly.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In the higher altitudes the air is thinner so there is less drag on the aeroplane meaning greater fuel efficiency and increased speeds (shorter travel time).  However, this is negated by the need for air intake into the jet engines so a compromise is reached at this altitude.</a:t>
            </a:r>
          </a:p>
        </p:txBody>
      </p:sp>
      <p:sp>
        <p:nvSpPr>
          <p:cNvPr id="94" name="TextBox 93"/>
          <p:cNvSpPr txBox="1"/>
          <p:nvPr/>
        </p:nvSpPr>
        <p:spPr>
          <a:xfrm>
            <a:off x="1" y="7966580"/>
            <a:ext cx="6870010" cy="1015663"/>
          </a:xfrm>
          <a:prstGeom prst="rect">
            <a:avLst/>
          </a:prstGeom>
          <a:noFill/>
        </p:spPr>
        <p:txBody>
          <a:bodyPr wrap="square" rtlCol="0">
            <a:spAutoFit/>
          </a:bodyPr>
          <a:lstStyle/>
          <a:p>
            <a:pPr algn="ctr"/>
            <a:r>
              <a:rPr lang="en-GB" sz="6000" dirty="0">
                <a:effectLst>
                  <a:glow rad="139700">
                    <a:schemeClr val="accent3">
                      <a:satMod val="175000"/>
                      <a:alpha val="40000"/>
                    </a:schemeClr>
                  </a:glow>
                </a:effectLst>
                <a:latin typeface="Calibri Light" panose="020F0302020204030204" pitchFamily="34" charset="0"/>
                <a:cs typeface="Calibri Light" panose="020F0302020204030204" pitchFamily="34" charset="0"/>
              </a:rPr>
              <a:t>How High?</a:t>
            </a:r>
          </a:p>
        </p:txBody>
      </p:sp>
      <p:sp>
        <p:nvSpPr>
          <p:cNvPr id="56" name="TextBox 55"/>
          <p:cNvSpPr txBox="1"/>
          <p:nvPr/>
        </p:nvSpPr>
        <p:spPr>
          <a:xfrm>
            <a:off x="0" y="8997302"/>
            <a:ext cx="6931186" cy="830997"/>
          </a:xfrm>
          <a:prstGeom prst="rect">
            <a:avLst/>
          </a:prstGeom>
          <a:noFill/>
        </p:spPr>
        <p:txBody>
          <a:bodyPr wrap="square" rtlCol="0">
            <a:spAutoFit/>
          </a:bodyPr>
          <a:lstStyle/>
          <a:p>
            <a:pPr algn="ctr"/>
            <a:r>
              <a:rPr lang="en-GB" sz="2400" dirty="0">
                <a:effectLst>
                  <a:glow rad="139700">
                    <a:schemeClr val="accent3">
                      <a:satMod val="175000"/>
                      <a:alpha val="40000"/>
                    </a:schemeClr>
                  </a:glow>
                </a:effectLst>
                <a:latin typeface="Calibri Light" panose="020F0302020204030204" pitchFamily="34" charset="0"/>
                <a:cs typeface="Calibri Light" panose="020F0302020204030204" pitchFamily="34" charset="0"/>
              </a:rPr>
              <a:t>These objects are ranked by distances from Earth’s surface (from the bottom up)</a:t>
            </a:r>
          </a:p>
        </p:txBody>
      </p:sp>
    </p:spTree>
    <p:extLst>
      <p:ext uri="{BB962C8B-B14F-4D97-AF65-F5344CB8AC3E}">
        <p14:creationId xmlns:p14="http://schemas.microsoft.com/office/powerpoint/2010/main" val="78377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a:extLst>
              <a:ext uri="{FF2B5EF4-FFF2-40B4-BE49-F238E27FC236}">
                <a16:creationId xmlns:a16="http://schemas.microsoft.com/office/drawing/2014/main" id="{A61BD714-EDA1-4B5D-A455-63E8FDAFF63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425" r="1700"/>
          <a:stretch/>
        </p:blipFill>
        <p:spPr>
          <a:xfrm>
            <a:off x="0" y="6720590"/>
            <a:ext cx="2835645" cy="3175885"/>
          </a:xfrm>
          <a:prstGeom prst="rect">
            <a:avLst/>
          </a:prstGeom>
        </p:spPr>
      </p:pic>
      <p:pic>
        <p:nvPicPr>
          <p:cNvPr id="60" name="Picture 2" descr="http://sohowww.nascom.nasa.gov/gallery/images/large/superprom.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2876" b="18196"/>
          <a:stretch/>
        </p:blipFill>
        <p:spPr bwMode="auto">
          <a:xfrm>
            <a:off x="185428" y="3536748"/>
            <a:ext cx="1914969" cy="1278474"/>
          </a:xfrm>
          <a:prstGeom prst="rect">
            <a:avLst/>
          </a:prstGeom>
          <a:noFill/>
          <a:extLst>
            <a:ext uri="{909E8E84-426E-40DD-AFC4-6F175D3DCCD1}">
              <a14:hiddenFill xmlns:a14="http://schemas.microsoft.com/office/drawing/2010/main">
                <a:solidFill>
                  <a:srgbClr val="FFFFFF"/>
                </a:solidFill>
              </a14:hiddenFill>
            </a:ext>
          </a:extLst>
        </p:spPr>
      </p:pic>
      <p:sp>
        <p:nvSpPr>
          <p:cNvPr id="61" name="Rectangle 60"/>
          <p:cNvSpPr/>
          <p:nvPr/>
        </p:nvSpPr>
        <p:spPr>
          <a:xfrm>
            <a:off x="185428" y="3544726"/>
            <a:ext cx="1914969" cy="12766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p:cNvSpPr txBox="1"/>
          <p:nvPr/>
        </p:nvSpPr>
        <p:spPr>
          <a:xfrm>
            <a:off x="183706" y="4489631"/>
            <a:ext cx="1916691" cy="369332"/>
          </a:xfrm>
          <a:prstGeom prst="rect">
            <a:avLst/>
          </a:prstGeom>
          <a:noFill/>
          <a:ln>
            <a:noFill/>
          </a:ln>
        </p:spPr>
        <p:txBody>
          <a:bodyPr wrap="square" rtlCol="0">
            <a:spAutoFit/>
          </a:bodyPr>
          <a:lstStyle/>
          <a:p>
            <a:pPr algn="ctr"/>
            <a:r>
              <a:rPr lang="en-GB" sz="18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Our Sun</a:t>
            </a:r>
          </a:p>
        </p:txBody>
      </p:sp>
      <p:pic>
        <p:nvPicPr>
          <p:cNvPr id="68" name="Picture 4" descr="http://imgsrc.hubblesite.org/hu/db/images/hs-2016-15-a-large_web.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5217" b="18021"/>
          <a:stretch/>
        </p:blipFill>
        <p:spPr bwMode="auto">
          <a:xfrm>
            <a:off x="185625" y="5003093"/>
            <a:ext cx="1923314" cy="1284047"/>
          </a:xfrm>
          <a:prstGeom prst="rect">
            <a:avLst/>
          </a:prstGeom>
          <a:noFill/>
          <a:extLst>
            <a:ext uri="{909E8E84-426E-40DD-AFC4-6F175D3DCCD1}">
              <a14:hiddenFill xmlns:a14="http://schemas.microsoft.com/office/drawing/2010/main">
                <a:solidFill>
                  <a:srgbClr val="FFFFFF"/>
                </a:solidFill>
              </a14:hiddenFill>
            </a:ext>
          </a:extLst>
        </p:spPr>
      </p:pic>
      <p:sp>
        <p:nvSpPr>
          <p:cNvPr id="69" name="Rectangle 68"/>
          <p:cNvSpPr/>
          <p:nvPr/>
        </p:nvSpPr>
        <p:spPr>
          <a:xfrm>
            <a:off x="185625" y="5010690"/>
            <a:ext cx="1923314" cy="128220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p:cNvSpPr txBox="1"/>
          <p:nvPr/>
        </p:nvSpPr>
        <p:spPr>
          <a:xfrm>
            <a:off x="183896" y="5973342"/>
            <a:ext cx="1925043" cy="369332"/>
          </a:xfrm>
          <a:prstGeom prst="rect">
            <a:avLst/>
          </a:prstGeom>
          <a:noFill/>
        </p:spPr>
        <p:txBody>
          <a:bodyPr wrap="square" rtlCol="0">
            <a:spAutoFit/>
          </a:bodyPr>
          <a:lstStyle/>
          <a:p>
            <a:pPr algn="ctr"/>
            <a:r>
              <a:rPr lang="en-GB" sz="18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Mars</a:t>
            </a:r>
          </a:p>
        </p:txBody>
      </p:sp>
      <p:pic>
        <p:nvPicPr>
          <p:cNvPr id="72" name="Picture 2" descr="http://imgsrc.hubblesite.org/hu/db/images/hs-2012-04-c-xlarge_web.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4667" b="13475"/>
          <a:stretch/>
        </p:blipFill>
        <p:spPr bwMode="auto">
          <a:xfrm>
            <a:off x="176428" y="575256"/>
            <a:ext cx="1924178" cy="1279203"/>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p:cNvSpPr/>
          <p:nvPr/>
        </p:nvSpPr>
        <p:spPr>
          <a:xfrm>
            <a:off x="176428" y="577852"/>
            <a:ext cx="1924178" cy="12827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TextBox 73"/>
          <p:cNvSpPr txBox="1"/>
          <p:nvPr/>
        </p:nvSpPr>
        <p:spPr>
          <a:xfrm>
            <a:off x="176428" y="1564320"/>
            <a:ext cx="1925908" cy="338554"/>
          </a:xfrm>
          <a:prstGeom prst="rect">
            <a:avLst/>
          </a:prstGeom>
          <a:noFill/>
          <a:ln>
            <a:noFill/>
          </a:ln>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Andromeda Galaxy</a:t>
            </a:r>
          </a:p>
        </p:txBody>
      </p:sp>
      <p:pic>
        <p:nvPicPr>
          <p:cNvPr id="76" name="Picture 4" descr="http://imgsrc.hubblesite.org/hu/db/images/hs-2013-43-a-full_jpg.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4535" b="17351"/>
          <a:stretch/>
        </p:blipFill>
        <p:spPr bwMode="auto">
          <a:xfrm>
            <a:off x="178164" y="2044919"/>
            <a:ext cx="1930984" cy="1289167"/>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p:cNvSpPr/>
          <p:nvPr/>
        </p:nvSpPr>
        <p:spPr>
          <a:xfrm>
            <a:off x="178164" y="2052964"/>
            <a:ext cx="1930984" cy="128732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TextBox 77"/>
          <p:cNvSpPr txBox="1"/>
          <p:nvPr/>
        </p:nvSpPr>
        <p:spPr>
          <a:xfrm>
            <a:off x="176428" y="3034354"/>
            <a:ext cx="1932720" cy="338554"/>
          </a:xfrm>
          <a:prstGeom prst="rect">
            <a:avLst/>
          </a:prstGeom>
          <a:noFill/>
        </p:spPr>
        <p:txBody>
          <a:bodyPr wrap="square" rtlCol="0">
            <a:spAutoFit/>
          </a:bodyPr>
          <a:lstStyle/>
          <a:p>
            <a:pPr algn="ctr"/>
            <a:r>
              <a:rPr lang="en-GB" sz="1600" b="1" dirty="0">
                <a:ln>
                  <a:solidFill>
                    <a:schemeClr val="bg1">
                      <a:lumMod val="50000"/>
                    </a:schemeClr>
                  </a:solidFill>
                </a:ln>
                <a:solidFill>
                  <a:schemeClr val="bg1"/>
                </a:solidFill>
                <a:latin typeface="Calibri Light" panose="020F0302020204030204" pitchFamily="34" charset="0"/>
                <a:cs typeface="Calibri Light" panose="020F0302020204030204" pitchFamily="34" charset="0"/>
              </a:rPr>
              <a:t>Alpha Centauri</a:t>
            </a:r>
          </a:p>
        </p:txBody>
      </p:sp>
      <p:grpSp>
        <p:nvGrpSpPr>
          <p:cNvPr id="2" name="Group 1"/>
          <p:cNvGrpSpPr/>
          <p:nvPr/>
        </p:nvGrpSpPr>
        <p:grpSpPr>
          <a:xfrm>
            <a:off x="2471058" y="3942473"/>
            <a:ext cx="1930801" cy="683627"/>
            <a:chOff x="2452962" y="5511676"/>
            <a:chExt cx="1930801" cy="683627"/>
          </a:xfrm>
        </p:grpSpPr>
        <p:sp>
          <p:nvSpPr>
            <p:cNvPr id="95" name="TextBox 94"/>
            <p:cNvSpPr txBox="1"/>
            <p:nvPr/>
          </p:nvSpPr>
          <p:spPr>
            <a:xfrm>
              <a:off x="2456101" y="5511676"/>
              <a:ext cx="1927662" cy="307777"/>
            </a:xfrm>
            <a:prstGeom prst="rect">
              <a:avLst/>
            </a:prstGeom>
            <a:noFill/>
            <a:ln>
              <a:noFill/>
            </a:ln>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93,000,000 miles = 1AU</a:t>
              </a:r>
            </a:p>
          </p:txBody>
        </p:sp>
        <p:sp>
          <p:nvSpPr>
            <p:cNvPr id="96" name="TextBox 95"/>
            <p:cNvSpPr txBox="1"/>
            <p:nvPr/>
          </p:nvSpPr>
          <p:spPr>
            <a:xfrm>
              <a:off x="2452962" y="5941387"/>
              <a:ext cx="1927662" cy="253916"/>
            </a:xfrm>
            <a:prstGeom prst="rect">
              <a:avLst/>
            </a:prstGeom>
            <a:noFill/>
          </p:spPr>
          <p:txBody>
            <a:bodyPr wrap="square" rtlCol="0">
              <a:spAutoFit/>
            </a:bodyPr>
            <a:lstStyle/>
            <a:p>
              <a:pPr algn="ctr"/>
              <a:r>
                <a:rPr lang="en-GB" sz="1050" dirty="0">
                  <a:latin typeface="Calibri Light" panose="020F0302020204030204" pitchFamily="34" charset="0"/>
                  <a:cs typeface="Calibri Light" panose="020F0302020204030204" pitchFamily="34" charset="0"/>
                </a:rPr>
                <a:t>AU = Astronomical Unit</a:t>
              </a:r>
            </a:p>
          </p:txBody>
        </p:sp>
      </p:grpSp>
      <p:sp>
        <p:nvSpPr>
          <p:cNvPr id="108" name="TextBox 107"/>
          <p:cNvSpPr txBox="1"/>
          <p:nvPr/>
        </p:nvSpPr>
        <p:spPr>
          <a:xfrm>
            <a:off x="2468324" y="5390184"/>
            <a:ext cx="1925040" cy="523220"/>
          </a:xfrm>
          <a:prstGeom prst="rect">
            <a:avLst/>
          </a:prstGeom>
          <a:noFill/>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48,000,000 to 234,000,000 miles</a:t>
            </a:r>
          </a:p>
        </p:txBody>
      </p:sp>
      <p:grpSp>
        <p:nvGrpSpPr>
          <p:cNvPr id="3" name="Group 2"/>
          <p:cNvGrpSpPr/>
          <p:nvPr/>
        </p:nvGrpSpPr>
        <p:grpSpPr>
          <a:xfrm>
            <a:off x="2462428" y="2411422"/>
            <a:ext cx="1927481" cy="737488"/>
            <a:chOff x="2469665" y="2551213"/>
            <a:chExt cx="1927481" cy="737488"/>
          </a:xfrm>
        </p:grpSpPr>
        <p:sp>
          <p:nvSpPr>
            <p:cNvPr id="114" name="TextBox 113"/>
            <p:cNvSpPr txBox="1"/>
            <p:nvPr/>
          </p:nvSpPr>
          <p:spPr>
            <a:xfrm>
              <a:off x="2469665" y="2551213"/>
              <a:ext cx="1925211" cy="307777"/>
            </a:xfrm>
            <a:prstGeom prst="rect">
              <a:avLst/>
            </a:prstGeom>
            <a:noFill/>
          </p:spPr>
          <p:txBody>
            <a:bodyPr wrap="square" rtlCol="0">
              <a:spAutoFit/>
            </a:bodyPr>
            <a:lstStyle/>
            <a:p>
              <a:pPr algn="ctr"/>
              <a:r>
                <a:rPr lang="en-GB" sz="1400" b="1" dirty="0">
                  <a:latin typeface="Calibri Light" panose="020F0302020204030204" pitchFamily="34" charset="0"/>
                  <a:cs typeface="Calibri Light" panose="020F0302020204030204" pitchFamily="34" charset="0"/>
                </a:rPr>
                <a:t>4.367 light years</a:t>
              </a:r>
            </a:p>
          </p:txBody>
        </p:sp>
        <p:sp>
          <p:nvSpPr>
            <p:cNvPr id="115" name="TextBox 114"/>
            <p:cNvSpPr txBox="1"/>
            <p:nvPr/>
          </p:nvSpPr>
          <p:spPr>
            <a:xfrm>
              <a:off x="2471935" y="2873203"/>
              <a:ext cx="1925211" cy="415498"/>
            </a:xfrm>
            <a:prstGeom prst="rect">
              <a:avLst/>
            </a:prstGeom>
            <a:noFill/>
          </p:spPr>
          <p:txBody>
            <a:bodyPr wrap="square" rtlCol="0">
              <a:spAutoFit/>
            </a:bodyPr>
            <a:lstStyle/>
            <a:p>
              <a:pPr algn="ctr"/>
              <a:r>
                <a:rPr lang="en-GB" sz="1050" dirty="0">
                  <a:latin typeface="Calibri Light" panose="020F0302020204030204" pitchFamily="34" charset="0"/>
                  <a:cs typeface="Calibri Light" panose="020F0302020204030204" pitchFamily="34" charset="0"/>
                </a:rPr>
                <a:t>1 light year </a:t>
              </a:r>
              <a:r>
                <a:rPr lang="en-GB" sz="1050" dirty="0">
                  <a:latin typeface="Calibri Light" panose="020F0302020204030204" pitchFamily="34" charset="0"/>
                  <a:cs typeface="Calibri Light" panose="020F0302020204030204" pitchFamily="34" charset="0"/>
                  <a:sym typeface="Symbol" panose="05050102010706020507" pitchFamily="18" charset="2"/>
                </a:rPr>
                <a:t></a:t>
              </a:r>
              <a:r>
                <a:rPr lang="en-GB" sz="1050" dirty="0">
                  <a:latin typeface="Calibri Light" panose="020F0302020204030204" pitchFamily="34" charset="0"/>
                  <a:cs typeface="Calibri Light" panose="020F0302020204030204" pitchFamily="34" charset="0"/>
                </a:rPr>
                <a:t> 5.879 </a:t>
              </a:r>
              <a:r>
                <a:rPr lang="en-GB" sz="1050" dirty="0">
                  <a:latin typeface="Calibri Light" panose="020F0302020204030204" pitchFamily="34" charset="0"/>
                  <a:cs typeface="Calibri Light" panose="020F0302020204030204" pitchFamily="34" charset="0"/>
                  <a:sym typeface="Symbol" panose="05050102010706020507" pitchFamily="18" charset="2"/>
                </a:rPr>
                <a:t> 10</a:t>
              </a:r>
              <a:r>
                <a:rPr lang="en-GB" sz="1050" baseline="30000" dirty="0">
                  <a:latin typeface="Calibri Light" panose="020F0302020204030204" pitchFamily="34" charset="0"/>
                  <a:cs typeface="Calibri Light" panose="020F0302020204030204" pitchFamily="34" charset="0"/>
                  <a:sym typeface="Symbol" panose="05050102010706020507" pitchFamily="18" charset="2"/>
                </a:rPr>
                <a:t>12</a:t>
              </a:r>
              <a:r>
                <a:rPr lang="en-GB" sz="1050" dirty="0">
                  <a:latin typeface="Calibri Light" panose="020F0302020204030204" pitchFamily="34" charset="0"/>
                  <a:cs typeface="Calibri Light" panose="020F0302020204030204" pitchFamily="34" charset="0"/>
                  <a:sym typeface="Symbol" panose="05050102010706020507" pitchFamily="18" charset="2"/>
                </a:rPr>
                <a:t> miles</a:t>
              </a:r>
            </a:p>
            <a:p>
              <a:pPr algn="ctr"/>
              <a:r>
                <a:rPr lang="en-GB" sz="1050" dirty="0">
                  <a:latin typeface="Calibri Light" panose="020F0302020204030204" pitchFamily="34" charset="0"/>
                  <a:cs typeface="Calibri Light" panose="020F0302020204030204" pitchFamily="34" charset="0"/>
                  <a:sym typeface="Symbol" panose="05050102010706020507" pitchFamily="18" charset="2"/>
                </a:rPr>
                <a:t>1 light second  186,000 miles </a:t>
              </a:r>
              <a:endParaRPr lang="en-GB" sz="1050" dirty="0">
                <a:latin typeface="Calibri Light" panose="020F0302020204030204" pitchFamily="34" charset="0"/>
                <a:cs typeface="Calibri Light" panose="020F0302020204030204" pitchFamily="34" charset="0"/>
              </a:endParaRPr>
            </a:p>
          </p:txBody>
        </p:sp>
      </p:grpSp>
      <p:grpSp>
        <p:nvGrpSpPr>
          <p:cNvPr id="5" name="Group 4"/>
          <p:cNvGrpSpPr/>
          <p:nvPr/>
        </p:nvGrpSpPr>
        <p:grpSpPr>
          <a:xfrm>
            <a:off x="2471058" y="902147"/>
            <a:ext cx="1925908" cy="716788"/>
            <a:chOff x="2469665" y="1114080"/>
            <a:chExt cx="1925908" cy="716788"/>
          </a:xfrm>
        </p:grpSpPr>
        <p:sp>
          <p:nvSpPr>
            <p:cNvPr id="118" name="TextBox 117"/>
            <p:cNvSpPr txBox="1"/>
            <p:nvPr/>
          </p:nvSpPr>
          <p:spPr>
            <a:xfrm>
              <a:off x="2472796" y="1114080"/>
              <a:ext cx="1922777" cy="307777"/>
            </a:xfrm>
            <a:prstGeom prst="rect">
              <a:avLst/>
            </a:prstGeom>
            <a:noFill/>
          </p:spPr>
          <p:txBody>
            <a:bodyPr wrap="square" rtlCol="0">
              <a:spAutoFit/>
            </a:bodyPr>
            <a:lstStyle/>
            <a:p>
              <a:pPr algn="ctr"/>
              <a:r>
                <a:rPr lang="en-GB" sz="1400" b="1" dirty="0"/>
                <a:t>2,537,000 light years</a:t>
              </a:r>
            </a:p>
          </p:txBody>
        </p:sp>
        <p:sp>
          <p:nvSpPr>
            <p:cNvPr id="119" name="TextBox 118"/>
            <p:cNvSpPr txBox="1"/>
            <p:nvPr/>
          </p:nvSpPr>
          <p:spPr>
            <a:xfrm>
              <a:off x="2469665" y="1415370"/>
              <a:ext cx="1922777" cy="415498"/>
            </a:xfrm>
            <a:prstGeom prst="rect">
              <a:avLst/>
            </a:prstGeom>
            <a:noFill/>
          </p:spPr>
          <p:txBody>
            <a:bodyPr wrap="square" rtlCol="0">
              <a:spAutoFit/>
            </a:bodyPr>
            <a:lstStyle/>
            <a:p>
              <a:pPr algn="ctr"/>
              <a:r>
                <a:rPr lang="en-GB" sz="1050" dirty="0">
                  <a:latin typeface="Calibri Light" panose="020F0302020204030204" pitchFamily="34" charset="0"/>
                  <a:cs typeface="Calibri Light" panose="020F0302020204030204" pitchFamily="34" charset="0"/>
                </a:rPr>
                <a:t>1 light year </a:t>
              </a:r>
              <a:r>
                <a:rPr lang="en-GB" sz="1050" dirty="0">
                  <a:latin typeface="Calibri Light" panose="020F0302020204030204" pitchFamily="34" charset="0"/>
                  <a:cs typeface="Calibri Light" panose="020F0302020204030204" pitchFamily="34" charset="0"/>
                  <a:sym typeface="Symbol" panose="05050102010706020507" pitchFamily="18" charset="2"/>
                </a:rPr>
                <a:t></a:t>
              </a:r>
              <a:r>
                <a:rPr lang="en-GB" sz="1050" dirty="0">
                  <a:latin typeface="Calibri Light" panose="020F0302020204030204" pitchFamily="34" charset="0"/>
                  <a:cs typeface="Calibri Light" panose="020F0302020204030204" pitchFamily="34" charset="0"/>
                </a:rPr>
                <a:t> 5.879 </a:t>
              </a:r>
              <a:r>
                <a:rPr lang="en-GB" sz="1050" dirty="0">
                  <a:latin typeface="Calibri Light" panose="020F0302020204030204" pitchFamily="34" charset="0"/>
                  <a:cs typeface="Calibri Light" panose="020F0302020204030204" pitchFamily="34" charset="0"/>
                  <a:sym typeface="Symbol" panose="05050102010706020507" pitchFamily="18" charset="2"/>
                </a:rPr>
                <a:t> 10</a:t>
              </a:r>
              <a:r>
                <a:rPr lang="en-GB" sz="1050" baseline="30000" dirty="0">
                  <a:latin typeface="Calibri Light" panose="020F0302020204030204" pitchFamily="34" charset="0"/>
                  <a:cs typeface="Calibri Light" panose="020F0302020204030204" pitchFamily="34" charset="0"/>
                  <a:sym typeface="Symbol" panose="05050102010706020507" pitchFamily="18" charset="2"/>
                </a:rPr>
                <a:t>12</a:t>
              </a:r>
              <a:r>
                <a:rPr lang="en-GB" sz="1050" dirty="0">
                  <a:latin typeface="Calibri Light" panose="020F0302020204030204" pitchFamily="34" charset="0"/>
                  <a:cs typeface="Calibri Light" panose="020F0302020204030204" pitchFamily="34" charset="0"/>
                  <a:sym typeface="Symbol" panose="05050102010706020507" pitchFamily="18" charset="2"/>
                </a:rPr>
                <a:t> miles</a:t>
              </a:r>
            </a:p>
            <a:p>
              <a:pPr algn="ctr"/>
              <a:r>
                <a:rPr lang="en-GB" sz="1050" dirty="0">
                  <a:latin typeface="Calibri Light" panose="020F0302020204030204" pitchFamily="34" charset="0"/>
                  <a:cs typeface="Calibri Light" panose="020F0302020204030204" pitchFamily="34" charset="0"/>
                  <a:sym typeface="Symbol" panose="05050102010706020507" pitchFamily="18" charset="2"/>
                </a:rPr>
                <a:t>1 light second  186,000 miles </a:t>
              </a:r>
              <a:endParaRPr lang="en-GB" sz="1050" dirty="0">
                <a:latin typeface="Calibri Light" panose="020F0302020204030204" pitchFamily="34" charset="0"/>
                <a:cs typeface="Calibri Light" panose="020F0302020204030204" pitchFamily="34" charset="0"/>
              </a:endParaRPr>
            </a:p>
          </p:txBody>
        </p:sp>
      </p:grpSp>
      <p:sp>
        <p:nvSpPr>
          <p:cNvPr id="128" name="TextBox 127"/>
          <p:cNvSpPr txBox="1"/>
          <p:nvPr/>
        </p:nvSpPr>
        <p:spPr>
          <a:xfrm>
            <a:off x="4584888" y="5140013"/>
            <a:ext cx="2272903" cy="1131079"/>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These distances are the closest and farthest between this planet and the Earth.  The distance varies as the Earth orbits our Sun much faster than this planet, consequently they are sometimes closer together and sometimes further apart.</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These distances are extremely important in planning any space mission to this planet, and will be particularly so for any manned mission.</a:t>
            </a:r>
          </a:p>
        </p:txBody>
      </p:sp>
      <p:sp>
        <p:nvSpPr>
          <p:cNvPr id="134" name="TextBox 133"/>
          <p:cNvSpPr txBox="1"/>
          <p:nvPr/>
        </p:nvSpPr>
        <p:spPr>
          <a:xfrm>
            <a:off x="4571791" y="3586033"/>
            <a:ext cx="2286000" cy="1246495"/>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This is the distance to our Sun and is important as it enables us to work out much of the science of life here on Earth.</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distance is a standard unit in astronomy  and provides a guide to other distances relative to our Earth and Sun.</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distance was unknown until the 1761 Transit of Venus across the face of the Sun.</a:t>
            </a:r>
          </a:p>
        </p:txBody>
      </p:sp>
      <p:sp>
        <p:nvSpPr>
          <p:cNvPr id="137" name="TextBox 136"/>
          <p:cNvSpPr txBox="1"/>
          <p:nvPr/>
        </p:nvSpPr>
        <p:spPr>
          <a:xfrm>
            <a:off x="4582687" y="2239379"/>
            <a:ext cx="2277719" cy="900246"/>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Beyond the solar system, this is the nearest star to Earth.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distance is important because it is the smallest distance that light from the stars has to travel to reach us.  It is also the shortest time in which light has travelled from any star to reach us on Earth.</a:t>
            </a:r>
          </a:p>
        </p:txBody>
      </p:sp>
      <p:sp>
        <p:nvSpPr>
          <p:cNvPr id="140" name="TextBox 139"/>
          <p:cNvSpPr txBox="1"/>
          <p:nvPr/>
        </p:nvSpPr>
        <p:spPr>
          <a:xfrm>
            <a:off x="4582023" y="653705"/>
            <a:ext cx="2275976" cy="1131079"/>
          </a:xfrm>
          <a:prstGeom prst="rect">
            <a:avLst/>
          </a:prstGeom>
          <a:noFill/>
        </p:spPr>
        <p:txBody>
          <a:bodyPr wrap="square" rtlCol="0">
            <a:spAutoFit/>
          </a:bodyPr>
          <a:lstStyle/>
          <a:p>
            <a:pPr algn="just"/>
            <a:r>
              <a:rPr lang="en-GB" sz="750" dirty="0">
                <a:latin typeface="Calibri Light" panose="020F0302020204030204" pitchFamily="34" charset="0"/>
                <a:cs typeface="Calibri Light" panose="020F0302020204030204" pitchFamily="34" charset="0"/>
              </a:rPr>
              <a:t>Of the 100 billion galaxies in the universe, this is the closest to us.</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distance is important because this galaxy is travelling towards our own and will one day collide with ours.  </a:t>
            </a:r>
          </a:p>
          <a:p>
            <a:pPr algn="just"/>
            <a:endParaRPr lang="en-GB" sz="750" dirty="0">
              <a:latin typeface="Calibri Light" panose="020F0302020204030204" pitchFamily="34" charset="0"/>
              <a:cs typeface="Calibri Light" panose="020F0302020204030204" pitchFamily="34" charset="0"/>
            </a:endParaRPr>
          </a:p>
          <a:p>
            <a:pPr algn="just"/>
            <a:r>
              <a:rPr lang="en-GB" sz="750" dirty="0">
                <a:latin typeface="Calibri Light" panose="020F0302020204030204" pitchFamily="34" charset="0"/>
                <a:cs typeface="Calibri Light" panose="020F0302020204030204" pitchFamily="34" charset="0"/>
              </a:rPr>
              <a:t>This galaxy is a spiral galaxy and contains around 1 trillion stars.</a:t>
            </a:r>
          </a:p>
        </p:txBody>
      </p:sp>
      <p:sp>
        <p:nvSpPr>
          <p:cNvPr id="38" name="TextBox 37">
            <a:extLst>
              <a:ext uri="{FF2B5EF4-FFF2-40B4-BE49-F238E27FC236}">
                <a16:creationId xmlns:a16="http://schemas.microsoft.com/office/drawing/2014/main" id="{0702182E-C6B5-429A-A13E-13804AE58568}"/>
              </a:ext>
            </a:extLst>
          </p:cNvPr>
          <p:cNvSpPr txBox="1"/>
          <p:nvPr/>
        </p:nvSpPr>
        <p:spPr>
          <a:xfrm>
            <a:off x="1" y="7966580"/>
            <a:ext cx="6870010" cy="1015663"/>
          </a:xfrm>
          <a:prstGeom prst="rect">
            <a:avLst/>
          </a:prstGeom>
          <a:noFill/>
        </p:spPr>
        <p:txBody>
          <a:bodyPr wrap="square" rtlCol="0">
            <a:spAutoFit/>
          </a:bodyPr>
          <a:lstStyle/>
          <a:p>
            <a:pPr algn="ctr"/>
            <a:r>
              <a:rPr lang="en-GB" sz="6000" dirty="0">
                <a:effectLst>
                  <a:glow rad="139700">
                    <a:schemeClr val="accent3">
                      <a:satMod val="175000"/>
                      <a:alpha val="40000"/>
                    </a:schemeClr>
                  </a:glow>
                </a:effectLst>
                <a:latin typeface="Calibri Light" panose="020F0302020204030204" pitchFamily="34" charset="0"/>
                <a:cs typeface="Calibri Light" panose="020F0302020204030204" pitchFamily="34" charset="0"/>
              </a:rPr>
              <a:t>How High?</a:t>
            </a:r>
          </a:p>
        </p:txBody>
      </p:sp>
      <p:sp>
        <p:nvSpPr>
          <p:cNvPr id="40" name="TextBox 39">
            <a:extLst>
              <a:ext uri="{FF2B5EF4-FFF2-40B4-BE49-F238E27FC236}">
                <a16:creationId xmlns:a16="http://schemas.microsoft.com/office/drawing/2014/main" id="{81395804-0495-48F9-942D-E202D5063F84}"/>
              </a:ext>
            </a:extLst>
          </p:cNvPr>
          <p:cNvSpPr txBox="1"/>
          <p:nvPr/>
        </p:nvSpPr>
        <p:spPr>
          <a:xfrm>
            <a:off x="0" y="8997302"/>
            <a:ext cx="6931186" cy="830997"/>
          </a:xfrm>
          <a:prstGeom prst="rect">
            <a:avLst/>
          </a:prstGeom>
          <a:noFill/>
        </p:spPr>
        <p:txBody>
          <a:bodyPr wrap="square" rtlCol="0">
            <a:spAutoFit/>
          </a:bodyPr>
          <a:lstStyle/>
          <a:p>
            <a:pPr algn="ctr"/>
            <a:r>
              <a:rPr lang="en-GB" sz="2400" dirty="0">
                <a:effectLst>
                  <a:glow rad="139700">
                    <a:schemeClr val="accent3">
                      <a:satMod val="175000"/>
                      <a:alpha val="40000"/>
                    </a:schemeClr>
                  </a:glow>
                </a:effectLst>
                <a:latin typeface="Calibri Light" panose="020F0302020204030204" pitchFamily="34" charset="0"/>
                <a:cs typeface="Calibri Light" panose="020F0302020204030204" pitchFamily="34" charset="0"/>
              </a:rPr>
              <a:t>These objects are ranked by distances from Earth’s surface (from the bottom up)</a:t>
            </a:r>
          </a:p>
        </p:txBody>
      </p:sp>
    </p:spTree>
    <p:extLst>
      <p:ext uri="{BB962C8B-B14F-4D97-AF65-F5344CB8AC3E}">
        <p14:creationId xmlns:p14="http://schemas.microsoft.com/office/powerpoint/2010/main" val="143674367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654</Words>
  <Application>Microsoft Office PowerPoint</Application>
  <PresentationFormat>A4 Paper (210x297 mm)</PresentationFormat>
  <Paragraphs>62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 Light</vt:lpstr>
      <vt:lpstr>Times New Roman</vt:lpstr>
      <vt:lpstr>Default Design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Colman</dc:creator>
  <cp:lastModifiedBy>Graham Colman</cp:lastModifiedBy>
  <cp:revision>10</cp:revision>
  <cp:lastPrinted>2022-07-09T11:59:40Z</cp:lastPrinted>
  <dcterms:created xsi:type="dcterms:W3CDTF">2003-10-12T14:13:16Z</dcterms:created>
  <dcterms:modified xsi:type="dcterms:W3CDTF">2022-07-09T11:59:45Z</dcterms:modified>
</cp:coreProperties>
</file>