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56" r:id="rId4"/>
    <p:sldId id="257" r:id="rId5"/>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p:scale>
          <a:sx n="80" d="100"/>
          <a:sy n="80" d="100"/>
        </p:scale>
        <p:origin x="1488" y="-17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298AC2-BFD3-494D-8D3C-947A3FE4F9A5}" type="datetimeFigureOut">
              <a:rPr lang="en-GB" smtClean="0"/>
              <a:t>20/06/2016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5159A-76B6-4B13-94FB-1BF6246A289D}" type="slidenum">
              <a:rPr lang="en-GB" smtClean="0"/>
              <a:t>‹#›</a:t>
            </a:fld>
            <a:endParaRPr lang="en-GB"/>
          </a:p>
        </p:txBody>
      </p:sp>
    </p:spTree>
    <p:extLst>
      <p:ext uri="{BB962C8B-B14F-4D97-AF65-F5344CB8AC3E}">
        <p14:creationId xmlns:p14="http://schemas.microsoft.com/office/powerpoint/2010/main" val="920622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298AC2-BFD3-494D-8D3C-947A3FE4F9A5}" type="datetimeFigureOut">
              <a:rPr lang="en-GB" smtClean="0"/>
              <a:t>20/06/2016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5159A-76B6-4B13-94FB-1BF6246A289D}" type="slidenum">
              <a:rPr lang="en-GB" smtClean="0"/>
              <a:t>‹#›</a:t>
            </a:fld>
            <a:endParaRPr lang="en-GB"/>
          </a:p>
        </p:txBody>
      </p:sp>
    </p:spTree>
    <p:extLst>
      <p:ext uri="{BB962C8B-B14F-4D97-AF65-F5344CB8AC3E}">
        <p14:creationId xmlns:p14="http://schemas.microsoft.com/office/powerpoint/2010/main" val="1941166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298AC2-BFD3-494D-8D3C-947A3FE4F9A5}" type="datetimeFigureOut">
              <a:rPr lang="en-GB" smtClean="0"/>
              <a:t>20/06/2016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5159A-76B6-4B13-94FB-1BF6246A289D}" type="slidenum">
              <a:rPr lang="en-GB" smtClean="0"/>
              <a:t>‹#›</a:t>
            </a:fld>
            <a:endParaRPr lang="en-GB"/>
          </a:p>
        </p:txBody>
      </p:sp>
    </p:spTree>
    <p:extLst>
      <p:ext uri="{BB962C8B-B14F-4D97-AF65-F5344CB8AC3E}">
        <p14:creationId xmlns:p14="http://schemas.microsoft.com/office/powerpoint/2010/main" val="163446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298AC2-BFD3-494D-8D3C-947A3FE4F9A5}" type="datetimeFigureOut">
              <a:rPr lang="en-GB" smtClean="0"/>
              <a:t>20/06/2016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5159A-76B6-4B13-94FB-1BF6246A289D}" type="slidenum">
              <a:rPr lang="en-GB" smtClean="0"/>
              <a:t>‹#›</a:t>
            </a:fld>
            <a:endParaRPr lang="en-GB"/>
          </a:p>
        </p:txBody>
      </p:sp>
    </p:spTree>
    <p:extLst>
      <p:ext uri="{BB962C8B-B14F-4D97-AF65-F5344CB8AC3E}">
        <p14:creationId xmlns:p14="http://schemas.microsoft.com/office/powerpoint/2010/main" val="4070916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298AC2-BFD3-494D-8D3C-947A3FE4F9A5}" type="datetimeFigureOut">
              <a:rPr lang="en-GB" smtClean="0"/>
              <a:t>20/06/2016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5159A-76B6-4B13-94FB-1BF6246A289D}" type="slidenum">
              <a:rPr lang="en-GB" smtClean="0"/>
              <a:t>‹#›</a:t>
            </a:fld>
            <a:endParaRPr lang="en-GB"/>
          </a:p>
        </p:txBody>
      </p:sp>
    </p:spTree>
    <p:extLst>
      <p:ext uri="{BB962C8B-B14F-4D97-AF65-F5344CB8AC3E}">
        <p14:creationId xmlns:p14="http://schemas.microsoft.com/office/powerpoint/2010/main" val="1600318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298AC2-BFD3-494D-8D3C-947A3FE4F9A5}" type="datetimeFigureOut">
              <a:rPr lang="en-GB" smtClean="0"/>
              <a:t>20/06/2016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5159A-76B6-4B13-94FB-1BF6246A289D}" type="slidenum">
              <a:rPr lang="en-GB" smtClean="0"/>
              <a:t>‹#›</a:t>
            </a:fld>
            <a:endParaRPr lang="en-GB"/>
          </a:p>
        </p:txBody>
      </p:sp>
    </p:spTree>
    <p:extLst>
      <p:ext uri="{BB962C8B-B14F-4D97-AF65-F5344CB8AC3E}">
        <p14:creationId xmlns:p14="http://schemas.microsoft.com/office/powerpoint/2010/main" val="3306540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298AC2-BFD3-494D-8D3C-947A3FE4F9A5}" type="datetimeFigureOut">
              <a:rPr lang="en-GB" smtClean="0"/>
              <a:t>20/06/2016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15159A-76B6-4B13-94FB-1BF6246A289D}" type="slidenum">
              <a:rPr lang="en-GB" smtClean="0"/>
              <a:t>‹#›</a:t>
            </a:fld>
            <a:endParaRPr lang="en-GB"/>
          </a:p>
        </p:txBody>
      </p:sp>
    </p:spTree>
    <p:extLst>
      <p:ext uri="{BB962C8B-B14F-4D97-AF65-F5344CB8AC3E}">
        <p14:creationId xmlns:p14="http://schemas.microsoft.com/office/powerpoint/2010/main" val="189064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298AC2-BFD3-494D-8D3C-947A3FE4F9A5}" type="datetimeFigureOut">
              <a:rPr lang="en-GB" smtClean="0"/>
              <a:t>20/06/2016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15159A-76B6-4B13-94FB-1BF6246A289D}" type="slidenum">
              <a:rPr lang="en-GB" smtClean="0"/>
              <a:t>‹#›</a:t>
            </a:fld>
            <a:endParaRPr lang="en-GB"/>
          </a:p>
        </p:txBody>
      </p:sp>
    </p:spTree>
    <p:extLst>
      <p:ext uri="{BB962C8B-B14F-4D97-AF65-F5344CB8AC3E}">
        <p14:creationId xmlns:p14="http://schemas.microsoft.com/office/powerpoint/2010/main" val="2170122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98AC2-BFD3-494D-8D3C-947A3FE4F9A5}" type="datetimeFigureOut">
              <a:rPr lang="en-GB" smtClean="0"/>
              <a:t>20/06/2016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15159A-76B6-4B13-94FB-1BF6246A289D}" type="slidenum">
              <a:rPr lang="en-GB" smtClean="0"/>
              <a:t>‹#›</a:t>
            </a:fld>
            <a:endParaRPr lang="en-GB"/>
          </a:p>
        </p:txBody>
      </p:sp>
    </p:spTree>
    <p:extLst>
      <p:ext uri="{BB962C8B-B14F-4D97-AF65-F5344CB8AC3E}">
        <p14:creationId xmlns:p14="http://schemas.microsoft.com/office/powerpoint/2010/main" val="631885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98AC2-BFD3-494D-8D3C-947A3FE4F9A5}" type="datetimeFigureOut">
              <a:rPr lang="en-GB" smtClean="0"/>
              <a:t>20/06/2016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5159A-76B6-4B13-94FB-1BF6246A289D}" type="slidenum">
              <a:rPr lang="en-GB" smtClean="0"/>
              <a:t>‹#›</a:t>
            </a:fld>
            <a:endParaRPr lang="en-GB"/>
          </a:p>
        </p:txBody>
      </p:sp>
    </p:spTree>
    <p:extLst>
      <p:ext uri="{BB962C8B-B14F-4D97-AF65-F5344CB8AC3E}">
        <p14:creationId xmlns:p14="http://schemas.microsoft.com/office/powerpoint/2010/main" val="49848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98AC2-BFD3-494D-8D3C-947A3FE4F9A5}" type="datetimeFigureOut">
              <a:rPr lang="en-GB" smtClean="0"/>
              <a:t>20/06/2016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5159A-76B6-4B13-94FB-1BF6246A289D}" type="slidenum">
              <a:rPr lang="en-GB" smtClean="0"/>
              <a:t>‹#›</a:t>
            </a:fld>
            <a:endParaRPr lang="en-GB"/>
          </a:p>
        </p:txBody>
      </p:sp>
    </p:spTree>
    <p:extLst>
      <p:ext uri="{BB962C8B-B14F-4D97-AF65-F5344CB8AC3E}">
        <p14:creationId xmlns:p14="http://schemas.microsoft.com/office/powerpoint/2010/main" val="1518618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D298AC2-BFD3-494D-8D3C-947A3FE4F9A5}" type="datetimeFigureOut">
              <a:rPr lang="en-GB" smtClean="0"/>
              <a:t>20/06/2016</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F15159A-76B6-4B13-94FB-1BF6246A289D}" type="slidenum">
              <a:rPr lang="en-GB" smtClean="0"/>
              <a:t>‹#›</a:t>
            </a:fld>
            <a:endParaRPr lang="en-GB"/>
          </a:p>
        </p:txBody>
      </p:sp>
    </p:spTree>
    <p:extLst>
      <p:ext uri="{BB962C8B-B14F-4D97-AF65-F5344CB8AC3E}">
        <p14:creationId xmlns:p14="http://schemas.microsoft.com/office/powerpoint/2010/main" val="25302076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5" name="Picture 54"/>
          <p:cNvPicPr>
            <a:picLocks noChangeAspect="1"/>
          </p:cNvPicPr>
          <p:nvPr/>
        </p:nvPicPr>
        <p:blipFill rotWithShape="1">
          <a:blip r:embed="rId2" cstate="print">
            <a:extLst>
              <a:ext uri="{28A0092B-C50C-407E-A947-70E740481C1C}">
                <a14:useLocalDpi xmlns:a14="http://schemas.microsoft.com/office/drawing/2010/main" val="0"/>
              </a:ext>
            </a:extLst>
          </a:blip>
          <a:srcRect l="9425" r="1700"/>
          <a:stretch/>
        </p:blipFill>
        <p:spPr>
          <a:xfrm>
            <a:off x="0" y="6720590"/>
            <a:ext cx="2835645" cy="3175885"/>
          </a:xfrm>
          <a:prstGeom prst="rect">
            <a:avLst/>
          </a:prstGeom>
        </p:spPr>
      </p:pic>
      <p:pic>
        <p:nvPicPr>
          <p:cNvPr id="20" name="Picture 4" descr="http://www.nasa.gov/sites/default/files/thumbnails/image/27420333805_6fd1876a46_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349" y="4871201"/>
            <a:ext cx="1922262" cy="1280988"/>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178350" y="4871833"/>
            <a:ext cx="1920535" cy="128035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175759" y="5825510"/>
            <a:ext cx="1922261" cy="307777"/>
          </a:xfrm>
          <a:prstGeom prst="rect">
            <a:avLst/>
          </a:prstGeom>
          <a:noFill/>
        </p:spPr>
        <p:txBody>
          <a:bodyPr wrap="square" rtlCol="0">
            <a:spAutoFit/>
          </a:bodyPr>
          <a:lstStyle/>
          <a:p>
            <a:pPr algn="ctr"/>
            <a:r>
              <a:rPr lang="en-GB" sz="1400" b="1" dirty="0" smtClean="0">
                <a:ln>
                  <a:solidFill>
                    <a:schemeClr val="bg1">
                      <a:lumMod val="50000"/>
                    </a:schemeClr>
                  </a:solidFill>
                </a:ln>
                <a:solidFill>
                  <a:schemeClr val="bg1"/>
                </a:solidFill>
              </a:rPr>
              <a:t>Official Limit of Space</a:t>
            </a:r>
            <a:endParaRPr lang="en-GB" sz="1400" b="1" dirty="0">
              <a:ln>
                <a:solidFill>
                  <a:schemeClr val="bg1">
                    <a:lumMod val="50000"/>
                  </a:schemeClr>
                </a:solidFill>
              </a:ln>
              <a:solidFill>
                <a:schemeClr val="bg1"/>
              </a:solidFill>
            </a:endParaRPr>
          </a:p>
        </p:txBody>
      </p:sp>
      <p:pic>
        <p:nvPicPr>
          <p:cNvPr id="24" name="Picture 6" descr="http://img01.thedrum.com/news/tmp/85019/virgin-atlantic-new-plane-vaa-1231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7491" y="6325551"/>
            <a:ext cx="1926935" cy="1284623"/>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a:off x="177491" y="6325551"/>
            <a:ext cx="1926935" cy="128462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175759" y="7306846"/>
            <a:ext cx="1928667" cy="307777"/>
          </a:xfrm>
          <a:prstGeom prst="rect">
            <a:avLst/>
          </a:prstGeom>
          <a:noFill/>
          <a:ln>
            <a:noFill/>
          </a:ln>
        </p:spPr>
        <p:txBody>
          <a:bodyPr wrap="square" rtlCol="0">
            <a:spAutoFit/>
          </a:bodyPr>
          <a:lstStyle/>
          <a:p>
            <a:pPr algn="ctr"/>
            <a:r>
              <a:rPr lang="en-GB" sz="1400" b="1" dirty="0" smtClean="0">
                <a:ln>
                  <a:solidFill>
                    <a:schemeClr val="bg1">
                      <a:lumMod val="50000"/>
                    </a:schemeClr>
                  </a:solidFill>
                </a:ln>
                <a:solidFill>
                  <a:schemeClr val="bg1"/>
                </a:solidFill>
              </a:rPr>
              <a:t>Transatlantic Jet</a:t>
            </a:r>
            <a:endParaRPr lang="en-GB" sz="1400" b="1" dirty="0">
              <a:ln>
                <a:solidFill>
                  <a:schemeClr val="bg1">
                    <a:lumMod val="50000"/>
                  </a:schemeClr>
                </a:solidFill>
              </a:ln>
              <a:solidFill>
                <a:schemeClr val="bg1"/>
              </a:solidFill>
            </a:endParaRPr>
          </a:p>
        </p:txBody>
      </p:sp>
      <p:pic>
        <p:nvPicPr>
          <p:cNvPr id="28" name="Picture 8" descr="https://www.nasa.gov/sites/default/files/thumbnails/image/christmas2015fullmoon.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6347" b="16950"/>
          <a:stretch/>
        </p:blipFill>
        <p:spPr bwMode="auto">
          <a:xfrm>
            <a:off x="184563" y="474609"/>
            <a:ext cx="1923317" cy="1282896"/>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p:cNvSpPr/>
          <p:nvPr/>
        </p:nvSpPr>
        <p:spPr>
          <a:xfrm>
            <a:off x="186290" y="482199"/>
            <a:ext cx="1921590" cy="128106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183699" y="1472775"/>
            <a:ext cx="1923317" cy="307777"/>
          </a:xfrm>
          <a:prstGeom prst="rect">
            <a:avLst/>
          </a:prstGeom>
          <a:noFill/>
        </p:spPr>
        <p:txBody>
          <a:bodyPr wrap="square" rtlCol="0">
            <a:spAutoFit/>
          </a:bodyPr>
          <a:lstStyle/>
          <a:p>
            <a:pPr algn="ctr"/>
            <a:r>
              <a:rPr lang="en-GB" sz="1400" b="1" dirty="0" smtClean="0">
                <a:ln>
                  <a:solidFill>
                    <a:schemeClr val="bg1">
                      <a:lumMod val="50000"/>
                    </a:schemeClr>
                  </a:solidFill>
                </a:ln>
                <a:solidFill>
                  <a:schemeClr val="bg1"/>
                </a:solidFill>
              </a:rPr>
              <a:t>The Moon</a:t>
            </a:r>
            <a:endParaRPr lang="en-GB" sz="1400" b="1" dirty="0">
              <a:ln>
                <a:solidFill>
                  <a:schemeClr val="bg1">
                    <a:lumMod val="50000"/>
                  </a:schemeClr>
                </a:solidFill>
              </a:ln>
              <a:solidFill>
                <a:schemeClr val="bg1"/>
              </a:solidFill>
            </a:endParaRPr>
          </a:p>
        </p:txBody>
      </p:sp>
      <p:pic>
        <p:nvPicPr>
          <p:cNvPr id="32" name="Picture 6" descr="International Space Stati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97" r="441"/>
          <a:stretch/>
        </p:blipFill>
        <p:spPr bwMode="auto">
          <a:xfrm>
            <a:off x="185689" y="3419203"/>
            <a:ext cx="1920203" cy="1282785"/>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186064" y="3419203"/>
            <a:ext cx="1924178" cy="12827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a:off x="182836" y="4178769"/>
            <a:ext cx="1925908" cy="523220"/>
          </a:xfrm>
          <a:prstGeom prst="rect">
            <a:avLst/>
          </a:prstGeom>
          <a:noFill/>
          <a:ln>
            <a:noFill/>
          </a:ln>
        </p:spPr>
        <p:txBody>
          <a:bodyPr wrap="square" rtlCol="0">
            <a:spAutoFit/>
          </a:bodyPr>
          <a:lstStyle/>
          <a:p>
            <a:pPr algn="ctr"/>
            <a:r>
              <a:rPr lang="en-GB" sz="1400" b="1" dirty="0" smtClean="0">
                <a:ln>
                  <a:solidFill>
                    <a:schemeClr val="bg1">
                      <a:lumMod val="50000"/>
                    </a:schemeClr>
                  </a:solidFill>
                </a:ln>
                <a:solidFill>
                  <a:schemeClr val="bg1"/>
                </a:solidFill>
              </a:rPr>
              <a:t>International Space Station</a:t>
            </a:r>
            <a:endParaRPr lang="en-GB" sz="1400" b="1" dirty="0">
              <a:ln>
                <a:solidFill>
                  <a:schemeClr val="bg1">
                    <a:lumMod val="50000"/>
                  </a:schemeClr>
                </a:solidFill>
              </a:ln>
              <a:solidFill>
                <a:schemeClr val="bg1"/>
              </a:solidFill>
            </a:endParaRPr>
          </a:p>
        </p:txBody>
      </p:sp>
      <p:pic>
        <p:nvPicPr>
          <p:cNvPr id="36" name="Picture 2" descr="http://cdn.phys.org/newman/gfx/news/hires/2016/countingdown.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1422"/>
          <a:stretch/>
        </p:blipFill>
        <p:spPr bwMode="auto">
          <a:xfrm>
            <a:off x="184236" y="1981965"/>
            <a:ext cx="1890895" cy="1256187"/>
          </a:xfrm>
          <a:prstGeom prst="rect">
            <a:avLst/>
          </a:prstGeom>
          <a:noFill/>
          <a:extLst>
            <a:ext uri="{909E8E84-426E-40DD-AFC4-6F175D3DCCD1}">
              <a14:hiddenFill xmlns:a14="http://schemas.microsoft.com/office/drawing/2010/main">
                <a:solidFill>
                  <a:srgbClr val="FFFFFF"/>
                </a:solidFill>
              </a14:hiddenFill>
            </a:ext>
          </a:extLst>
        </p:spPr>
      </p:pic>
      <p:sp>
        <p:nvSpPr>
          <p:cNvPr id="37" name="Rectangle 36"/>
          <p:cNvSpPr/>
          <p:nvPr/>
        </p:nvSpPr>
        <p:spPr>
          <a:xfrm>
            <a:off x="184236" y="1978161"/>
            <a:ext cx="1895180" cy="126345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p:cNvSpPr txBox="1"/>
          <p:nvPr/>
        </p:nvSpPr>
        <p:spPr>
          <a:xfrm>
            <a:off x="187088" y="2937641"/>
            <a:ext cx="1896884" cy="307777"/>
          </a:xfrm>
          <a:prstGeom prst="rect">
            <a:avLst/>
          </a:prstGeom>
          <a:noFill/>
        </p:spPr>
        <p:txBody>
          <a:bodyPr wrap="square" rtlCol="0">
            <a:spAutoFit/>
          </a:bodyPr>
          <a:lstStyle/>
          <a:p>
            <a:pPr algn="ctr"/>
            <a:r>
              <a:rPr lang="en-GB" sz="1400" b="1" dirty="0" smtClean="0">
                <a:ln>
                  <a:solidFill>
                    <a:schemeClr val="bg1">
                      <a:lumMod val="50000"/>
                    </a:schemeClr>
                  </a:solidFill>
                </a:ln>
                <a:solidFill>
                  <a:schemeClr val="bg1"/>
                </a:solidFill>
              </a:rPr>
              <a:t>Geostationary Orbit</a:t>
            </a:r>
            <a:endParaRPr lang="en-GB" sz="1400" b="1" dirty="0">
              <a:ln>
                <a:solidFill>
                  <a:schemeClr val="bg1">
                    <a:lumMod val="50000"/>
                  </a:schemeClr>
                </a:solidFill>
              </a:ln>
              <a:solidFill>
                <a:schemeClr val="bg1"/>
              </a:solidFill>
            </a:endParaRPr>
          </a:p>
        </p:txBody>
      </p:sp>
      <p:sp>
        <p:nvSpPr>
          <p:cNvPr id="61" name="TextBox 60"/>
          <p:cNvSpPr txBox="1"/>
          <p:nvPr/>
        </p:nvSpPr>
        <p:spPr>
          <a:xfrm>
            <a:off x="2365799" y="6812595"/>
            <a:ext cx="2123762" cy="307777"/>
          </a:xfrm>
          <a:prstGeom prst="rect">
            <a:avLst/>
          </a:prstGeom>
          <a:noFill/>
          <a:ln>
            <a:noFill/>
          </a:ln>
        </p:spPr>
        <p:txBody>
          <a:bodyPr wrap="square" rtlCol="0">
            <a:spAutoFit/>
          </a:bodyPr>
          <a:lstStyle/>
          <a:p>
            <a:pPr algn="ctr"/>
            <a:r>
              <a:rPr lang="en-GB" sz="1400" b="1" dirty="0" smtClean="0"/>
              <a:t>35,000 feet = 6.62 miles</a:t>
            </a:r>
            <a:endParaRPr lang="en-GB" sz="1400" b="1" dirty="0"/>
          </a:p>
        </p:txBody>
      </p:sp>
      <p:sp>
        <p:nvSpPr>
          <p:cNvPr id="64" name="TextBox 63"/>
          <p:cNvSpPr txBox="1"/>
          <p:nvPr/>
        </p:nvSpPr>
        <p:spPr>
          <a:xfrm>
            <a:off x="2464956" y="5380514"/>
            <a:ext cx="1930801" cy="307777"/>
          </a:xfrm>
          <a:prstGeom prst="rect">
            <a:avLst/>
          </a:prstGeom>
          <a:noFill/>
        </p:spPr>
        <p:txBody>
          <a:bodyPr wrap="square" rtlCol="0">
            <a:spAutoFit/>
          </a:bodyPr>
          <a:lstStyle/>
          <a:p>
            <a:pPr algn="ctr"/>
            <a:r>
              <a:rPr lang="en-GB" sz="1400" b="1" dirty="0" smtClean="0"/>
              <a:t>50 miles</a:t>
            </a:r>
            <a:endParaRPr lang="en-GB" sz="1400" b="1" dirty="0"/>
          </a:p>
        </p:txBody>
      </p:sp>
      <p:sp>
        <p:nvSpPr>
          <p:cNvPr id="68" name="TextBox 67"/>
          <p:cNvSpPr txBox="1"/>
          <p:nvPr/>
        </p:nvSpPr>
        <p:spPr>
          <a:xfrm>
            <a:off x="2466022" y="3867771"/>
            <a:ext cx="1928667" cy="307777"/>
          </a:xfrm>
          <a:prstGeom prst="rect">
            <a:avLst/>
          </a:prstGeom>
          <a:noFill/>
          <a:ln>
            <a:noFill/>
          </a:ln>
        </p:spPr>
        <p:txBody>
          <a:bodyPr wrap="square" rtlCol="0">
            <a:spAutoFit/>
          </a:bodyPr>
          <a:lstStyle/>
          <a:p>
            <a:pPr algn="ctr"/>
            <a:r>
              <a:rPr lang="en-GB" sz="1400" b="1" dirty="0" smtClean="0"/>
              <a:t>250 miles </a:t>
            </a:r>
            <a:r>
              <a:rPr lang="en-GB" sz="1400" b="1" dirty="0" smtClean="0">
                <a:sym typeface="Symbol" panose="05050102010706020507" pitchFamily="18" charset="2"/>
              </a:rPr>
              <a:t> 400 km</a:t>
            </a:r>
            <a:endParaRPr lang="en-GB" sz="1400" b="1" dirty="0" smtClean="0"/>
          </a:p>
        </p:txBody>
      </p:sp>
      <p:sp>
        <p:nvSpPr>
          <p:cNvPr id="71" name="TextBox 70"/>
          <p:cNvSpPr txBox="1"/>
          <p:nvPr/>
        </p:nvSpPr>
        <p:spPr>
          <a:xfrm>
            <a:off x="2472577" y="2476326"/>
            <a:ext cx="1929748" cy="307777"/>
          </a:xfrm>
          <a:prstGeom prst="rect">
            <a:avLst/>
          </a:prstGeom>
          <a:noFill/>
        </p:spPr>
        <p:txBody>
          <a:bodyPr wrap="square" rtlCol="0">
            <a:spAutoFit/>
          </a:bodyPr>
          <a:lstStyle/>
          <a:p>
            <a:pPr algn="ctr"/>
            <a:r>
              <a:rPr lang="en-GB" sz="1400" b="1" dirty="0"/>
              <a:t>22,236 </a:t>
            </a:r>
            <a:r>
              <a:rPr lang="en-GB" sz="1400" b="1" dirty="0" smtClean="0"/>
              <a:t>miles</a:t>
            </a:r>
            <a:endParaRPr lang="en-GB" sz="1400" b="1" dirty="0"/>
          </a:p>
        </p:txBody>
      </p:sp>
      <p:sp>
        <p:nvSpPr>
          <p:cNvPr id="74" name="TextBox 73"/>
          <p:cNvSpPr txBox="1"/>
          <p:nvPr/>
        </p:nvSpPr>
        <p:spPr>
          <a:xfrm>
            <a:off x="2465389" y="902029"/>
            <a:ext cx="1929934" cy="523220"/>
          </a:xfrm>
          <a:prstGeom prst="rect">
            <a:avLst/>
          </a:prstGeom>
          <a:noFill/>
        </p:spPr>
        <p:txBody>
          <a:bodyPr wrap="square" rtlCol="0">
            <a:spAutoFit/>
          </a:bodyPr>
          <a:lstStyle/>
          <a:p>
            <a:pPr algn="ctr"/>
            <a:r>
              <a:rPr lang="en-GB" sz="1400" b="1" dirty="0" smtClean="0"/>
              <a:t>363,000 to 405,000 km</a:t>
            </a:r>
          </a:p>
          <a:p>
            <a:pPr algn="ctr"/>
            <a:r>
              <a:rPr lang="en-GB" sz="1400" b="1" dirty="0" smtClean="0"/>
              <a:t>(</a:t>
            </a:r>
            <a:r>
              <a:rPr lang="en-GB" sz="1400" b="1" dirty="0" err="1" smtClean="0"/>
              <a:t>approx</a:t>
            </a:r>
            <a:r>
              <a:rPr lang="en-GB" sz="1400" b="1" dirty="0" smtClean="0"/>
              <a:t> 240,000 miles)</a:t>
            </a:r>
            <a:endParaRPr lang="en-GB" sz="1400" b="1" dirty="0"/>
          </a:p>
        </p:txBody>
      </p:sp>
      <p:sp>
        <p:nvSpPr>
          <p:cNvPr id="77" name="TextBox 76"/>
          <p:cNvSpPr txBox="1"/>
          <p:nvPr/>
        </p:nvSpPr>
        <p:spPr>
          <a:xfrm>
            <a:off x="4569360" y="2044347"/>
            <a:ext cx="2286434" cy="1131079"/>
          </a:xfrm>
          <a:prstGeom prst="rect">
            <a:avLst/>
          </a:prstGeom>
          <a:noFill/>
        </p:spPr>
        <p:txBody>
          <a:bodyPr wrap="square" rtlCol="0">
            <a:spAutoFit/>
          </a:bodyPr>
          <a:lstStyle/>
          <a:p>
            <a:pPr algn="just"/>
            <a:r>
              <a:rPr lang="en-GB" sz="750" dirty="0" smtClean="0"/>
              <a:t>This is the distance at which satellites orbiting the Earth complete one orbit every 24 hours.  </a:t>
            </a:r>
          </a:p>
          <a:p>
            <a:pPr algn="just"/>
            <a:endParaRPr lang="en-GB" sz="750" dirty="0" smtClean="0"/>
          </a:p>
          <a:p>
            <a:pPr algn="just"/>
            <a:r>
              <a:rPr lang="en-GB" sz="750" dirty="0" smtClean="0"/>
              <a:t>This is important because this is the same speed as the rotation of the Earth meaning that the satellites effectively remain above a fixed point on the Earth.</a:t>
            </a:r>
          </a:p>
          <a:p>
            <a:pPr algn="just"/>
            <a:endParaRPr lang="en-GB" sz="750" dirty="0" smtClean="0"/>
          </a:p>
          <a:p>
            <a:pPr algn="just"/>
            <a:r>
              <a:rPr lang="en-GB" sz="750" dirty="0" smtClean="0"/>
              <a:t>GPS, television and communication satellites are all examples of geostationary satellites. </a:t>
            </a:r>
            <a:endParaRPr lang="en-GB" sz="750" dirty="0"/>
          </a:p>
        </p:txBody>
      </p:sp>
      <p:sp>
        <p:nvSpPr>
          <p:cNvPr id="80" name="TextBox 79"/>
          <p:cNvSpPr txBox="1"/>
          <p:nvPr/>
        </p:nvSpPr>
        <p:spPr>
          <a:xfrm>
            <a:off x="4569360" y="3434923"/>
            <a:ext cx="2288640" cy="1246495"/>
          </a:xfrm>
          <a:prstGeom prst="rect">
            <a:avLst/>
          </a:prstGeom>
          <a:noFill/>
        </p:spPr>
        <p:txBody>
          <a:bodyPr wrap="square" rtlCol="0">
            <a:spAutoFit/>
          </a:bodyPr>
          <a:lstStyle/>
          <a:p>
            <a:pPr algn="just"/>
            <a:r>
              <a:rPr lang="en-GB" sz="750" dirty="0" smtClean="0"/>
              <a:t>At this distance, satellites orbit the Earth once every 90 minutes.  This means that astronauts experience 16 sunrises and sunsets every 24 hours.</a:t>
            </a:r>
          </a:p>
          <a:p>
            <a:pPr algn="just"/>
            <a:endParaRPr lang="en-GB" sz="750" dirty="0" smtClean="0"/>
          </a:p>
          <a:p>
            <a:pPr algn="just"/>
            <a:r>
              <a:rPr lang="en-GB" sz="750" dirty="0" smtClean="0"/>
              <a:t>This distance is known as </a:t>
            </a:r>
            <a:r>
              <a:rPr lang="en-GB" sz="750" i="1" dirty="0" smtClean="0"/>
              <a:t>low Earth orbit </a:t>
            </a:r>
            <a:r>
              <a:rPr lang="en-GB" sz="750" dirty="0" smtClean="0"/>
              <a:t>and is important as it is the smallest distance at which human spacecraft can safely orbit the Earth.  </a:t>
            </a:r>
          </a:p>
          <a:p>
            <a:pPr algn="just"/>
            <a:endParaRPr lang="en-GB" sz="750" dirty="0"/>
          </a:p>
          <a:p>
            <a:pPr algn="just"/>
            <a:r>
              <a:rPr lang="en-GB" sz="750" dirty="0" smtClean="0"/>
              <a:t>This spacecraft is the size of two football pitches and has been permanently manned since 2000.</a:t>
            </a:r>
            <a:endParaRPr lang="en-GB" sz="750" dirty="0"/>
          </a:p>
        </p:txBody>
      </p:sp>
      <p:sp>
        <p:nvSpPr>
          <p:cNvPr id="83" name="TextBox 82"/>
          <p:cNvSpPr txBox="1"/>
          <p:nvPr/>
        </p:nvSpPr>
        <p:spPr>
          <a:xfrm>
            <a:off x="4569360" y="4869322"/>
            <a:ext cx="2288640" cy="1361911"/>
          </a:xfrm>
          <a:prstGeom prst="rect">
            <a:avLst/>
          </a:prstGeom>
          <a:noFill/>
        </p:spPr>
        <p:txBody>
          <a:bodyPr wrap="square" rtlCol="0">
            <a:spAutoFit/>
          </a:bodyPr>
          <a:lstStyle/>
          <a:p>
            <a:pPr algn="just"/>
            <a:r>
              <a:rPr lang="en-GB" sz="750" dirty="0" smtClean="0"/>
              <a:t>This figure is actually rather arbitrary and disputable as there is no definitive line or marking, instead rather more of a blurring.  </a:t>
            </a:r>
          </a:p>
          <a:p>
            <a:pPr algn="just"/>
            <a:endParaRPr lang="en-GB" sz="750" dirty="0"/>
          </a:p>
          <a:p>
            <a:pPr algn="just"/>
            <a:r>
              <a:rPr lang="en-GB" sz="750" dirty="0" smtClean="0"/>
              <a:t>It will however be important to private space companies seeking to claim to be able to provide trips into space.</a:t>
            </a:r>
          </a:p>
          <a:p>
            <a:pPr algn="just"/>
            <a:endParaRPr lang="en-GB" sz="750" dirty="0"/>
          </a:p>
          <a:p>
            <a:pPr algn="just"/>
            <a:r>
              <a:rPr lang="en-GB" sz="750" dirty="0" smtClean="0"/>
              <a:t>Beyond Earth’s environment there is no air or pressure meaning that aeroplanes or jet engines would no longer function.</a:t>
            </a:r>
            <a:endParaRPr lang="en-GB" sz="750" dirty="0"/>
          </a:p>
        </p:txBody>
      </p:sp>
      <p:sp>
        <p:nvSpPr>
          <p:cNvPr id="89" name="TextBox 88"/>
          <p:cNvSpPr txBox="1"/>
          <p:nvPr/>
        </p:nvSpPr>
        <p:spPr>
          <a:xfrm>
            <a:off x="4571566" y="488772"/>
            <a:ext cx="2286434" cy="1361911"/>
          </a:xfrm>
          <a:prstGeom prst="rect">
            <a:avLst/>
          </a:prstGeom>
          <a:noFill/>
        </p:spPr>
        <p:txBody>
          <a:bodyPr wrap="square" rtlCol="0">
            <a:spAutoFit/>
          </a:bodyPr>
          <a:lstStyle/>
          <a:p>
            <a:pPr algn="just"/>
            <a:r>
              <a:rPr lang="en-GB" sz="750" dirty="0" smtClean="0"/>
              <a:t>This astronomical body is Earth’s only natural satellite.  Without this natural satellite life on Earth would be very different indeed as it effects the tides and protects us from meteorites, amongst many other things.  </a:t>
            </a:r>
          </a:p>
          <a:p>
            <a:pPr algn="just"/>
            <a:endParaRPr lang="en-GB" sz="750" dirty="0"/>
          </a:p>
          <a:p>
            <a:pPr algn="just"/>
            <a:r>
              <a:rPr lang="en-GB" sz="750" dirty="0" smtClean="0"/>
              <a:t>Only twelve humans, all American men, have explored this body, all between the years of 1969-1972.  This distance was very important in working out how to achieve this goal before the end of that decade. </a:t>
            </a:r>
            <a:endParaRPr lang="en-GB" sz="750" dirty="0"/>
          </a:p>
        </p:txBody>
      </p:sp>
      <p:sp>
        <p:nvSpPr>
          <p:cNvPr id="92" name="TextBox 91"/>
          <p:cNvSpPr txBox="1"/>
          <p:nvPr/>
        </p:nvSpPr>
        <p:spPr>
          <a:xfrm>
            <a:off x="4583576" y="6400945"/>
            <a:ext cx="2286434" cy="1131079"/>
          </a:xfrm>
          <a:prstGeom prst="rect">
            <a:avLst/>
          </a:prstGeom>
          <a:noFill/>
        </p:spPr>
        <p:txBody>
          <a:bodyPr wrap="square" rtlCol="0">
            <a:spAutoFit/>
          </a:bodyPr>
          <a:lstStyle/>
          <a:p>
            <a:pPr algn="just"/>
            <a:r>
              <a:rPr lang="en-GB" sz="750" dirty="0" smtClean="0"/>
              <a:t>This distance is important as it is the optimal height at which aeroplanes fly.  </a:t>
            </a:r>
          </a:p>
          <a:p>
            <a:pPr algn="just"/>
            <a:endParaRPr lang="en-GB" sz="750" dirty="0"/>
          </a:p>
          <a:p>
            <a:pPr algn="just"/>
            <a:r>
              <a:rPr lang="en-GB" sz="750" dirty="0" smtClean="0"/>
              <a:t>In the higher altitudes the air is thinner so there is less drag on the aeroplane meaning greater fuel efficiency and increased speeds (shorter travel time).  However, this is negated by the need for air intake into the jet engines so a compromise is reached at this altitude.</a:t>
            </a:r>
            <a:endParaRPr lang="en-GB" sz="750" dirty="0"/>
          </a:p>
        </p:txBody>
      </p:sp>
      <p:sp>
        <p:nvSpPr>
          <p:cNvPr id="94" name="TextBox 93"/>
          <p:cNvSpPr txBox="1"/>
          <p:nvPr/>
        </p:nvSpPr>
        <p:spPr>
          <a:xfrm>
            <a:off x="1" y="7966580"/>
            <a:ext cx="6870010" cy="1015663"/>
          </a:xfrm>
          <a:prstGeom prst="rect">
            <a:avLst/>
          </a:prstGeom>
          <a:noFill/>
        </p:spPr>
        <p:txBody>
          <a:bodyPr wrap="square" rtlCol="0">
            <a:spAutoFit/>
          </a:bodyPr>
          <a:lstStyle/>
          <a:p>
            <a:pPr algn="ctr"/>
            <a:r>
              <a:rPr lang="en-GB" sz="6000" dirty="0" smtClean="0">
                <a:effectLst>
                  <a:glow rad="139700">
                    <a:schemeClr val="accent3">
                      <a:satMod val="175000"/>
                      <a:alpha val="40000"/>
                    </a:schemeClr>
                  </a:glow>
                </a:effectLst>
              </a:rPr>
              <a:t>How High?</a:t>
            </a:r>
            <a:endParaRPr lang="en-GB" sz="6000" dirty="0">
              <a:effectLst>
                <a:glow rad="139700">
                  <a:schemeClr val="accent3">
                    <a:satMod val="175000"/>
                    <a:alpha val="40000"/>
                  </a:schemeClr>
                </a:glow>
              </a:effectLst>
            </a:endParaRPr>
          </a:p>
        </p:txBody>
      </p:sp>
      <p:sp>
        <p:nvSpPr>
          <p:cNvPr id="56" name="TextBox 55"/>
          <p:cNvSpPr txBox="1"/>
          <p:nvPr/>
        </p:nvSpPr>
        <p:spPr>
          <a:xfrm>
            <a:off x="0" y="8997302"/>
            <a:ext cx="6931186" cy="830997"/>
          </a:xfrm>
          <a:prstGeom prst="rect">
            <a:avLst/>
          </a:prstGeom>
          <a:noFill/>
        </p:spPr>
        <p:txBody>
          <a:bodyPr wrap="square" rtlCol="0">
            <a:spAutoFit/>
          </a:bodyPr>
          <a:lstStyle/>
          <a:p>
            <a:pPr algn="ctr"/>
            <a:r>
              <a:rPr lang="en-GB" sz="2400" dirty="0" smtClean="0">
                <a:effectLst>
                  <a:glow rad="139700">
                    <a:schemeClr val="accent3">
                      <a:satMod val="175000"/>
                      <a:alpha val="40000"/>
                    </a:schemeClr>
                  </a:glow>
                </a:effectLst>
              </a:rPr>
              <a:t>These objects are ranked by </a:t>
            </a:r>
            <a:r>
              <a:rPr lang="en-GB" sz="2400" dirty="0">
                <a:effectLst>
                  <a:glow rad="139700">
                    <a:schemeClr val="accent3">
                      <a:satMod val="175000"/>
                      <a:alpha val="40000"/>
                    </a:schemeClr>
                  </a:glow>
                </a:effectLst>
              </a:rPr>
              <a:t>d</a:t>
            </a:r>
            <a:r>
              <a:rPr lang="en-GB" sz="2400" dirty="0" smtClean="0">
                <a:effectLst>
                  <a:glow rad="139700">
                    <a:schemeClr val="accent3">
                      <a:satMod val="175000"/>
                      <a:alpha val="40000"/>
                    </a:schemeClr>
                  </a:glow>
                </a:effectLst>
              </a:rPr>
              <a:t>istances from Earth’s surface (from the bottom up)</a:t>
            </a:r>
            <a:endParaRPr lang="en-GB" sz="2400" dirty="0">
              <a:effectLst>
                <a:glow rad="139700">
                  <a:schemeClr val="accent3">
                    <a:satMod val="175000"/>
                    <a:alpha val="40000"/>
                  </a:schemeClr>
                </a:glow>
              </a:effectLst>
            </a:endParaRPr>
          </a:p>
        </p:txBody>
      </p:sp>
    </p:spTree>
    <p:extLst>
      <p:ext uri="{BB962C8B-B14F-4D97-AF65-F5344CB8AC3E}">
        <p14:creationId xmlns:p14="http://schemas.microsoft.com/office/powerpoint/2010/main" val="783773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0" name="Picture 2" descr="http://sohowww.nascom.nasa.gov/gallery/images/large/superprom.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876" b="18196"/>
          <a:stretch/>
        </p:blipFill>
        <p:spPr bwMode="auto">
          <a:xfrm>
            <a:off x="185637" y="4993031"/>
            <a:ext cx="1914969" cy="1278474"/>
          </a:xfrm>
          <a:prstGeom prst="rect">
            <a:avLst/>
          </a:prstGeom>
          <a:noFill/>
          <a:extLst>
            <a:ext uri="{909E8E84-426E-40DD-AFC4-6F175D3DCCD1}">
              <a14:hiddenFill xmlns:a14="http://schemas.microsoft.com/office/drawing/2010/main">
                <a:solidFill>
                  <a:srgbClr val="FFFFFF"/>
                </a:solidFill>
              </a14:hiddenFill>
            </a:ext>
          </a:extLst>
        </p:spPr>
      </p:pic>
      <p:sp>
        <p:nvSpPr>
          <p:cNvPr id="61" name="Rectangle 60"/>
          <p:cNvSpPr/>
          <p:nvPr/>
        </p:nvSpPr>
        <p:spPr>
          <a:xfrm>
            <a:off x="185637" y="5001009"/>
            <a:ext cx="1914969" cy="12766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p:cNvSpPr txBox="1"/>
          <p:nvPr/>
        </p:nvSpPr>
        <p:spPr>
          <a:xfrm>
            <a:off x="183915" y="5945914"/>
            <a:ext cx="1916691" cy="307777"/>
          </a:xfrm>
          <a:prstGeom prst="rect">
            <a:avLst/>
          </a:prstGeom>
          <a:noFill/>
          <a:ln>
            <a:noFill/>
          </a:ln>
        </p:spPr>
        <p:txBody>
          <a:bodyPr wrap="square" rtlCol="0">
            <a:spAutoFit/>
          </a:bodyPr>
          <a:lstStyle/>
          <a:p>
            <a:pPr algn="ctr"/>
            <a:r>
              <a:rPr lang="en-GB" sz="1400" b="1" dirty="0" smtClean="0">
                <a:ln>
                  <a:solidFill>
                    <a:schemeClr val="bg1">
                      <a:lumMod val="50000"/>
                    </a:schemeClr>
                  </a:solidFill>
                </a:ln>
                <a:solidFill>
                  <a:schemeClr val="bg1"/>
                </a:solidFill>
              </a:rPr>
              <a:t>Our Sun</a:t>
            </a:r>
            <a:endParaRPr lang="en-GB" sz="1400" b="1" dirty="0">
              <a:ln>
                <a:solidFill>
                  <a:schemeClr val="bg1">
                    <a:lumMod val="50000"/>
                  </a:schemeClr>
                </a:solidFill>
              </a:ln>
              <a:solidFill>
                <a:schemeClr val="bg1"/>
              </a:solidFill>
            </a:endParaRPr>
          </a:p>
        </p:txBody>
      </p:sp>
      <p:pic>
        <p:nvPicPr>
          <p:cNvPr id="64" name="Picture 2" descr="http://pluto.jhuapl.edu/common/content/photos/artistRenderings/SatelliteApproachingPlu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506" b="4134"/>
          <a:stretch/>
        </p:blipFill>
        <p:spPr bwMode="auto">
          <a:xfrm>
            <a:off x="175435" y="3520322"/>
            <a:ext cx="1929015" cy="1282865"/>
          </a:xfrm>
          <a:prstGeom prst="rect">
            <a:avLst/>
          </a:prstGeom>
          <a:noFill/>
          <a:extLst>
            <a:ext uri="{909E8E84-426E-40DD-AFC4-6F175D3DCCD1}">
              <a14:hiddenFill xmlns:a14="http://schemas.microsoft.com/office/drawing/2010/main">
                <a:solidFill>
                  <a:srgbClr val="FFFFFF"/>
                </a:solidFill>
              </a14:hiddenFill>
            </a:ext>
          </a:extLst>
        </p:spPr>
      </p:pic>
      <p:sp>
        <p:nvSpPr>
          <p:cNvPr id="65" name="Rectangle 64"/>
          <p:cNvSpPr/>
          <p:nvPr/>
        </p:nvSpPr>
        <p:spPr>
          <a:xfrm>
            <a:off x="174763" y="3522508"/>
            <a:ext cx="1929687" cy="128645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65"/>
          <p:cNvSpPr txBox="1"/>
          <p:nvPr/>
        </p:nvSpPr>
        <p:spPr>
          <a:xfrm>
            <a:off x="172583" y="4287932"/>
            <a:ext cx="1931422" cy="523220"/>
          </a:xfrm>
          <a:prstGeom prst="rect">
            <a:avLst/>
          </a:prstGeom>
          <a:noFill/>
          <a:ln>
            <a:noFill/>
          </a:ln>
        </p:spPr>
        <p:txBody>
          <a:bodyPr wrap="square" rtlCol="0">
            <a:spAutoFit/>
          </a:bodyPr>
          <a:lstStyle/>
          <a:p>
            <a:pPr algn="ctr"/>
            <a:r>
              <a:rPr lang="en-GB" sz="1400" b="1" dirty="0" smtClean="0">
                <a:ln>
                  <a:solidFill>
                    <a:schemeClr val="bg1">
                      <a:lumMod val="50000"/>
                    </a:schemeClr>
                  </a:solidFill>
                </a:ln>
                <a:solidFill>
                  <a:schemeClr val="bg1"/>
                </a:solidFill>
              </a:rPr>
              <a:t>New Horizons Spacecraft</a:t>
            </a:r>
            <a:endParaRPr lang="en-GB" sz="1400" b="1" dirty="0">
              <a:ln>
                <a:solidFill>
                  <a:schemeClr val="bg1">
                    <a:lumMod val="50000"/>
                  </a:schemeClr>
                </a:solidFill>
              </a:ln>
              <a:solidFill>
                <a:schemeClr val="bg1"/>
              </a:solidFill>
            </a:endParaRPr>
          </a:p>
        </p:txBody>
      </p:sp>
      <p:pic>
        <p:nvPicPr>
          <p:cNvPr id="68" name="Picture 4" descr="http://imgsrc.hubblesite.org/hu/db/images/hs-2016-15-a-large_web.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5217" b="18021"/>
          <a:stretch/>
        </p:blipFill>
        <p:spPr bwMode="auto">
          <a:xfrm>
            <a:off x="185834" y="6459376"/>
            <a:ext cx="1923314" cy="1284047"/>
          </a:xfrm>
          <a:prstGeom prst="rect">
            <a:avLst/>
          </a:prstGeom>
          <a:noFill/>
          <a:extLst>
            <a:ext uri="{909E8E84-426E-40DD-AFC4-6F175D3DCCD1}">
              <a14:hiddenFill xmlns:a14="http://schemas.microsoft.com/office/drawing/2010/main">
                <a:solidFill>
                  <a:srgbClr val="FFFFFF"/>
                </a:solidFill>
              </a14:hiddenFill>
            </a:ext>
          </a:extLst>
        </p:spPr>
      </p:pic>
      <p:sp>
        <p:nvSpPr>
          <p:cNvPr id="69" name="Rectangle 68"/>
          <p:cNvSpPr/>
          <p:nvPr/>
        </p:nvSpPr>
        <p:spPr>
          <a:xfrm>
            <a:off x="185834" y="6466973"/>
            <a:ext cx="1923314" cy="128220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TextBox 69"/>
          <p:cNvSpPr txBox="1"/>
          <p:nvPr/>
        </p:nvSpPr>
        <p:spPr>
          <a:xfrm>
            <a:off x="184105" y="7429625"/>
            <a:ext cx="1925043" cy="307777"/>
          </a:xfrm>
          <a:prstGeom prst="rect">
            <a:avLst/>
          </a:prstGeom>
          <a:noFill/>
        </p:spPr>
        <p:txBody>
          <a:bodyPr wrap="square" rtlCol="0">
            <a:spAutoFit/>
          </a:bodyPr>
          <a:lstStyle/>
          <a:p>
            <a:pPr algn="ctr"/>
            <a:r>
              <a:rPr lang="en-GB" sz="1400" b="1" dirty="0" smtClean="0">
                <a:ln>
                  <a:solidFill>
                    <a:schemeClr val="bg1">
                      <a:lumMod val="50000"/>
                    </a:schemeClr>
                  </a:solidFill>
                </a:ln>
                <a:solidFill>
                  <a:schemeClr val="bg1"/>
                </a:solidFill>
              </a:rPr>
              <a:t>Mars</a:t>
            </a:r>
            <a:endParaRPr lang="en-GB" sz="1400" b="1" dirty="0">
              <a:ln>
                <a:solidFill>
                  <a:schemeClr val="bg1">
                    <a:lumMod val="50000"/>
                  </a:schemeClr>
                </a:solidFill>
              </a:ln>
              <a:solidFill>
                <a:schemeClr val="bg1"/>
              </a:solidFill>
            </a:endParaRPr>
          </a:p>
        </p:txBody>
      </p:sp>
      <p:pic>
        <p:nvPicPr>
          <p:cNvPr id="72" name="Picture 2" descr="http://imgsrc.hubblesite.org/hu/db/images/hs-2012-04-c-xlarge_web.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24667" b="13475"/>
          <a:stretch/>
        </p:blipFill>
        <p:spPr bwMode="auto">
          <a:xfrm>
            <a:off x="176428" y="575256"/>
            <a:ext cx="1924178" cy="1279203"/>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p:cNvSpPr/>
          <p:nvPr/>
        </p:nvSpPr>
        <p:spPr>
          <a:xfrm>
            <a:off x="176428" y="577852"/>
            <a:ext cx="1924178" cy="12827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TextBox 73"/>
          <p:cNvSpPr txBox="1"/>
          <p:nvPr/>
        </p:nvSpPr>
        <p:spPr>
          <a:xfrm>
            <a:off x="176428" y="1564320"/>
            <a:ext cx="1925908" cy="307777"/>
          </a:xfrm>
          <a:prstGeom prst="rect">
            <a:avLst/>
          </a:prstGeom>
          <a:noFill/>
          <a:ln>
            <a:noFill/>
          </a:ln>
        </p:spPr>
        <p:txBody>
          <a:bodyPr wrap="square" rtlCol="0">
            <a:spAutoFit/>
          </a:bodyPr>
          <a:lstStyle/>
          <a:p>
            <a:pPr algn="ctr"/>
            <a:r>
              <a:rPr lang="en-GB" sz="1400" b="1" dirty="0" smtClean="0">
                <a:ln>
                  <a:solidFill>
                    <a:schemeClr val="bg1">
                      <a:lumMod val="50000"/>
                    </a:schemeClr>
                  </a:solidFill>
                </a:ln>
                <a:solidFill>
                  <a:schemeClr val="bg1"/>
                </a:solidFill>
              </a:rPr>
              <a:t>Andromeda Galaxy</a:t>
            </a:r>
            <a:endParaRPr lang="en-GB" sz="1400" b="1" dirty="0">
              <a:ln>
                <a:solidFill>
                  <a:schemeClr val="bg1">
                    <a:lumMod val="50000"/>
                  </a:schemeClr>
                </a:solidFill>
              </a:ln>
              <a:solidFill>
                <a:schemeClr val="bg1"/>
              </a:solidFill>
            </a:endParaRPr>
          </a:p>
        </p:txBody>
      </p:sp>
      <p:pic>
        <p:nvPicPr>
          <p:cNvPr id="76" name="Picture 4" descr="http://imgsrc.hubblesite.org/hu/db/images/hs-2013-43-a-full_jpg.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4535" b="17351"/>
          <a:stretch/>
        </p:blipFill>
        <p:spPr bwMode="auto">
          <a:xfrm>
            <a:off x="178164" y="2044919"/>
            <a:ext cx="1930984" cy="1289167"/>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p:cNvSpPr/>
          <p:nvPr/>
        </p:nvSpPr>
        <p:spPr>
          <a:xfrm>
            <a:off x="178164" y="2052964"/>
            <a:ext cx="1930984" cy="128732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TextBox 77"/>
          <p:cNvSpPr txBox="1"/>
          <p:nvPr/>
        </p:nvSpPr>
        <p:spPr>
          <a:xfrm>
            <a:off x="176428" y="3034354"/>
            <a:ext cx="1932720" cy="307777"/>
          </a:xfrm>
          <a:prstGeom prst="rect">
            <a:avLst/>
          </a:prstGeom>
          <a:noFill/>
        </p:spPr>
        <p:txBody>
          <a:bodyPr wrap="square" rtlCol="0">
            <a:spAutoFit/>
          </a:bodyPr>
          <a:lstStyle/>
          <a:p>
            <a:pPr algn="ctr"/>
            <a:r>
              <a:rPr lang="en-GB" sz="1400" b="1" dirty="0" smtClean="0">
                <a:ln>
                  <a:solidFill>
                    <a:schemeClr val="bg1">
                      <a:lumMod val="50000"/>
                    </a:schemeClr>
                  </a:solidFill>
                </a:ln>
                <a:solidFill>
                  <a:schemeClr val="bg1"/>
                </a:solidFill>
              </a:rPr>
              <a:t>Alpha Centauri</a:t>
            </a:r>
            <a:endParaRPr lang="en-GB" sz="1400" b="1" dirty="0">
              <a:ln>
                <a:solidFill>
                  <a:schemeClr val="bg1">
                    <a:lumMod val="50000"/>
                  </a:schemeClr>
                </a:solidFill>
              </a:ln>
              <a:solidFill>
                <a:schemeClr val="bg1"/>
              </a:solidFill>
            </a:endParaRPr>
          </a:p>
        </p:txBody>
      </p:sp>
      <p:sp>
        <p:nvSpPr>
          <p:cNvPr id="80" name="Rectangle 79"/>
          <p:cNvSpPr/>
          <p:nvPr/>
        </p:nvSpPr>
        <p:spPr>
          <a:xfrm>
            <a:off x="182435" y="7919729"/>
            <a:ext cx="1930984" cy="1287322"/>
          </a:xfrm>
          <a:prstGeom prst="rect">
            <a:avLst/>
          </a:prstGeom>
          <a:solidFill>
            <a:srgbClr val="00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1" name="Picture 8" descr="http://sohowww.nascom.nasa.gov/gallery/Spacecraft/large/Bottom02black.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4840" y="7919729"/>
            <a:ext cx="1226175" cy="1287322"/>
          </a:xfrm>
          <a:prstGeom prst="rect">
            <a:avLst/>
          </a:prstGeom>
          <a:noFill/>
          <a:extLst>
            <a:ext uri="{909E8E84-426E-40DD-AFC4-6F175D3DCCD1}">
              <a14:hiddenFill xmlns:a14="http://schemas.microsoft.com/office/drawing/2010/main">
                <a:solidFill>
                  <a:srgbClr val="FFFFFF"/>
                </a:solidFill>
              </a14:hiddenFill>
            </a:ext>
          </a:extLst>
        </p:spPr>
      </p:pic>
      <p:sp>
        <p:nvSpPr>
          <p:cNvPr id="82" name="TextBox 81"/>
          <p:cNvSpPr txBox="1"/>
          <p:nvPr/>
        </p:nvSpPr>
        <p:spPr>
          <a:xfrm>
            <a:off x="179832" y="8683831"/>
            <a:ext cx="1932720" cy="523220"/>
          </a:xfrm>
          <a:prstGeom prst="rect">
            <a:avLst/>
          </a:prstGeom>
          <a:noFill/>
        </p:spPr>
        <p:txBody>
          <a:bodyPr wrap="square" rtlCol="0">
            <a:spAutoFit/>
          </a:bodyPr>
          <a:lstStyle/>
          <a:p>
            <a:pPr algn="ctr"/>
            <a:r>
              <a:rPr lang="en-GB" sz="1400" b="1" dirty="0" smtClean="0">
                <a:ln>
                  <a:solidFill>
                    <a:schemeClr val="bg1">
                      <a:lumMod val="50000"/>
                    </a:schemeClr>
                  </a:solidFill>
                </a:ln>
                <a:solidFill>
                  <a:schemeClr val="bg1"/>
                </a:solidFill>
              </a:rPr>
              <a:t>SOHO Solar Observatory</a:t>
            </a:r>
            <a:endParaRPr lang="en-GB" sz="1400" b="1" dirty="0">
              <a:ln>
                <a:solidFill>
                  <a:schemeClr val="bg1">
                    <a:lumMod val="50000"/>
                  </a:schemeClr>
                </a:solidFill>
              </a:ln>
              <a:solidFill>
                <a:schemeClr val="bg1"/>
              </a:solidFill>
            </a:endParaRPr>
          </a:p>
        </p:txBody>
      </p:sp>
      <p:grpSp>
        <p:nvGrpSpPr>
          <p:cNvPr id="2" name="Group 1"/>
          <p:cNvGrpSpPr/>
          <p:nvPr/>
        </p:nvGrpSpPr>
        <p:grpSpPr>
          <a:xfrm>
            <a:off x="2471267" y="5398756"/>
            <a:ext cx="1930801" cy="571497"/>
            <a:chOff x="2452962" y="5511676"/>
            <a:chExt cx="1930801" cy="571497"/>
          </a:xfrm>
        </p:grpSpPr>
        <p:sp>
          <p:nvSpPr>
            <p:cNvPr id="95" name="TextBox 94"/>
            <p:cNvSpPr txBox="1"/>
            <p:nvPr/>
          </p:nvSpPr>
          <p:spPr>
            <a:xfrm>
              <a:off x="2456101" y="5511676"/>
              <a:ext cx="1927662" cy="307777"/>
            </a:xfrm>
            <a:prstGeom prst="rect">
              <a:avLst/>
            </a:prstGeom>
            <a:noFill/>
            <a:ln>
              <a:noFill/>
            </a:ln>
          </p:spPr>
          <p:txBody>
            <a:bodyPr wrap="square" rtlCol="0">
              <a:spAutoFit/>
            </a:bodyPr>
            <a:lstStyle/>
            <a:p>
              <a:pPr algn="ctr"/>
              <a:r>
                <a:rPr lang="en-GB" sz="1400" b="1" dirty="0" smtClean="0"/>
                <a:t>93,000,000 miles = 1AU</a:t>
              </a:r>
            </a:p>
          </p:txBody>
        </p:sp>
        <p:sp>
          <p:nvSpPr>
            <p:cNvPr id="96" name="TextBox 95"/>
            <p:cNvSpPr txBox="1"/>
            <p:nvPr/>
          </p:nvSpPr>
          <p:spPr>
            <a:xfrm>
              <a:off x="2452962" y="5829257"/>
              <a:ext cx="1927662" cy="253916"/>
            </a:xfrm>
            <a:prstGeom prst="rect">
              <a:avLst/>
            </a:prstGeom>
            <a:noFill/>
          </p:spPr>
          <p:txBody>
            <a:bodyPr wrap="square" rtlCol="0">
              <a:spAutoFit/>
            </a:bodyPr>
            <a:lstStyle/>
            <a:p>
              <a:pPr algn="ctr"/>
              <a:r>
                <a:rPr lang="en-GB" sz="1050" dirty="0" smtClean="0"/>
                <a:t>AU = Astronomical Unit</a:t>
              </a:r>
              <a:endParaRPr lang="en-GB" sz="1050" dirty="0"/>
            </a:p>
          </p:txBody>
        </p:sp>
      </p:grpSp>
      <p:sp>
        <p:nvSpPr>
          <p:cNvPr id="105" name="TextBox 104"/>
          <p:cNvSpPr txBox="1"/>
          <p:nvPr/>
        </p:nvSpPr>
        <p:spPr>
          <a:xfrm>
            <a:off x="2465139" y="4013975"/>
            <a:ext cx="1931827" cy="307777"/>
          </a:xfrm>
          <a:prstGeom prst="rect">
            <a:avLst/>
          </a:prstGeom>
          <a:noFill/>
          <a:ln>
            <a:noFill/>
          </a:ln>
        </p:spPr>
        <p:txBody>
          <a:bodyPr wrap="square" rtlCol="0">
            <a:spAutoFit/>
          </a:bodyPr>
          <a:lstStyle/>
          <a:p>
            <a:pPr algn="ctr"/>
            <a:r>
              <a:rPr lang="en-GB" sz="1400" b="1" dirty="0" smtClean="0"/>
              <a:t>39.53 AU</a:t>
            </a:r>
            <a:endParaRPr lang="en-GB" sz="1400" b="1" dirty="0"/>
          </a:p>
        </p:txBody>
      </p:sp>
      <p:sp>
        <p:nvSpPr>
          <p:cNvPr id="108" name="TextBox 107"/>
          <p:cNvSpPr txBox="1"/>
          <p:nvPr/>
        </p:nvSpPr>
        <p:spPr>
          <a:xfrm>
            <a:off x="2468533" y="6846467"/>
            <a:ext cx="1925040" cy="523220"/>
          </a:xfrm>
          <a:prstGeom prst="rect">
            <a:avLst/>
          </a:prstGeom>
          <a:noFill/>
        </p:spPr>
        <p:txBody>
          <a:bodyPr wrap="square" rtlCol="0">
            <a:spAutoFit/>
          </a:bodyPr>
          <a:lstStyle/>
          <a:p>
            <a:pPr algn="ctr"/>
            <a:r>
              <a:rPr lang="en-GB" sz="1400" b="1" dirty="0" smtClean="0"/>
              <a:t>48,000,000 to 234,000,000 miles</a:t>
            </a:r>
            <a:endParaRPr lang="en-GB" sz="1400" b="1" dirty="0"/>
          </a:p>
        </p:txBody>
      </p:sp>
      <p:sp>
        <p:nvSpPr>
          <p:cNvPr id="111" name="TextBox 110"/>
          <p:cNvSpPr txBox="1"/>
          <p:nvPr/>
        </p:nvSpPr>
        <p:spPr>
          <a:xfrm>
            <a:off x="2452962" y="8299795"/>
            <a:ext cx="1928667" cy="523220"/>
          </a:xfrm>
          <a:prstGeom prst="rect">
            <a:avLst/>
          </a:prstGeom>
          <a:noFill/>
        </p:spPr>
        <p:txBody>
          <a:bodyPr wrap="square" rtlCol="0">
            <a:spAutoFit/>
          </a:bodyPr>
          <a:lstStyle/>
          <a:p>
            <a:pPr algn="ctr"/>
            <a:r>
              <a:rPr lang="en-GB" sz="1400" b="1" dirty="0"/>
              <a:t>932,000 miles </a:t>
            </a:r>
            <a:endParaRPr lang="en-GB" sz="1400" b="1" dirty="0" smtClean="0"/>
          </a:p>
          <a:p>
            <a:pPr algn="ctr"/>
            <a:r>
              <a:rPr lang="en-GB" sz="1400" b="1" dirty="0" smtClean="0">
                <a:sym typeface="Symbol" panose="05050102010706020507" pitchFamily="18" charset="2"/>
              </a:rPr>
              <a:t> </a:t>
            </a:r>
            <a:r>
              <a:rPr lang="en-GB" sz="1400" b="1" dirty="0"/>
              <a:t>1,500,000 km</a:t>
            </a:r>
          </a:p>
        </p:txBody>
      </p:sp>
      <p:grpSp>
        <p:nvGrpSpPr>
          <p:cNvPr id="3" name="Group 2"/>
          <p:cNvGrpSpPr/>
          <p:nvPr/>
        </p:nvGrpSpPr>
        <p:grpSpPr>
          <a:xfrm>
            <a:off x="2462428" y="2411422"/>
            <a:ext cx="1927481" cy="737488"/>
            <a:chOff x="2469665" y="2551213"/>
            <a:chExt cx="1927481" cy="737488"/>
          </a:xfrm>
        </p:grpSpPr>
        <p:sp>
          <p:nvSpPr>
            <p:cNvPr id="114" name="TextBox 113"/>
            <p:cNvSpPr txBox="1"/>
            <p:nvPr/>
          </p:nvSpPr>
          <p:spPr>
            <a:xfrm>
              <a:off x="2469665" y="2551213"/>
              <a:ext cx="1925211" cy="307777"/>
            </a:xfrm>
            <a:prstGeom prst="rect">
              <a:avLst/>
            </a:prstGeom>
            <a:noFill/>
          </p:spPr>
          <p:txBody>
            <a:bodyPr wrap="square" rtlCol="0">
              <a:spAutoFit/>
            </a:bodyPr>
            <a:lstStyle/>
            <a:p>
              <a:pPr algn="ctr"/>
              <a:r>
                <a:rPr lang="en-GB" sz="1400" b="1" dirty="0" smtClean="0"/>
                <a:t>4.367 light years</a:t>
              </a:r>
              <a:endParaRPr lang="en-GB" sz="1400" b="1" dirty="0"/>
            </a:p>
          </p:txBody>
        </p:sp>
        <p:sp>
          <p:nvSpPr>
            <p:cNvPr id="115" name="TextBox 114"/>
            <p:cNvSpPr txBox="1"/>
            <p:nvPr/>
          </p:nvSpPr>
          <p:spPr>
            <a:xfrm>
              <a:off x="2471935" y="2873203"/>
              <a:ext cx="1925211" cy="415498"/>
            </a:xfrm>
            <a:prstGeom prst="rect">
              <a:avLst/>
            </a:prstGeom>
            <a:noFill/>
          </p:spPr>
          <p:txBody>
            <a:bodyPr wrap="square" rtlCol="0">
              <a:spAutoFit/>
            </a:bodyPr>
            <a:lstStyle/>
            <a:p>
              <a:pPr algn="ctr"/>
              <a:r>
                <a:rPr lang="en-GB" sz="1050" dirty="0" smtClean="0"/>
                <a:t>1 light year </a:t>
              </a:r>
              <a:r>
                <a:rPr lang="en-GB" sz="1050" dirty="0">
                  <a:sym typeface="Symbol" panose="05050102010706020507" pitchFamily="18" charset="2"/>
                </a:rPr>
                <a:t></a:t>
              </a:r>
              <a:r>
                <a:rPr lang="en-GB" sz="1050" dirty="0" smtClean="0"/>
                <a:t> 5.879 </a:t>
              </a:r>
              <a:r>
                <a:rPr lang="en-GB" sz="1050" dirty="0" smtClean="0">
                  <a:sym typeface="Symbol" panose="05050102010706020507" pitchFamily="18" charset="2"/>
                </a:rPr>
                <a:t> 10</a:t>
              </a:r>
              <a:r>
                <a:rPr lang="en-GB" sz="1050" baseline="30000" dirty="0" smtClean="0">
                  <a:sym typeface="Symbol" panose="05050102010706020507" pitchFamily="18" charset="2"/>
                </a:rPr>
                <a:t>12</a:t>
              </a:r>
              <a:r>
                <a:rPr lang="en-GB" sz="1050" dirty="0" smtClean="0">
                  <a:sym typeface="Symbol" panose="05050102010706020507" pitchFamily="18" charset="2"/>
                </a:rPr>
                <a:t> miles</a:t>
              </a:r>
            </a:p>
            <a:p>
              <a:pPr algn="ctr"/>
              <a:r>
                <a:rPr lang="en-GB" sz="1050" dirty="0" smtClean="0">
                  <a:sym typeface="Symbol" panose="05050102010706020507" pitchFamily="18" charset="2"/>
                </a:rPr>
                <a:t>1 light second  186,000 miles </a:t>
              </a:r>
              <a:endParaRPr lang="en-GB" sz="1050" dirty="0"/>
            </a:p>
          </p:txBody>
        </p:sp>
      </p:grpSp>
      <p:grpSp>
        <p:nvGrpSpPr>
          <p:cNvPr id="5" name="Group 4"/>
          <p:cNvGrpSpPr/>
          <p:nvPr/>
        </p:nvGrpSpPr>
        <p:grpSpPr>
          <a:xfrm>
            <a:off x="2471058" y="902147"/>
            <a:ext cx="1925908" cy="716788"/>
            <a:chOff x="2469665" y="1114080"/>
            <a:chExt cx="1925908" cy="716788"/>
          </a:xfrm>
        </p:grpSpPr>
        <p:sp>
          <p:nvSpPr>
            <p:cNvPr id="118" name="TextBox 117"/>
            <p:cNvSpPr txBox="1"/>
            <p:nvPr/>
          </p:nvSpPr>
          <p:spPr>
            <a:xfrm>
              <a:off x="2472796" y="1114080"/>
              <a:ext cx="1922777" cy="307777"/>
            </a:xfrm>
            <a:prstGeom prst="rect">
              <a:avLst/>
            </a:prstGeom>
            <a:noFill/>
          </p:spPr>
          <p:txBody>
            <a:bodyPr wrap="square" rtlCol="0">
              <a:spAutoFit/>
            </a:bodyPr>
            <a:lstStyle/>
            <a:p>
              <a:pPr algn="ctr"/>
              <a:r>
                <a:rPr lang="en-GB" sz="1400" b="1" dirty="0" smtClean="0"/>
                <a:t>2,537,000 light years</a:t>
              </a:r>
              <a:endParaRPr lang="en-GB" sz="1400" b="1" dirty="0"/>
            </a:p>
          </p:txBody>
        </p:sp>
        <p:sp>
          <p:nvSpPr>
            <p:cNvPr id="119" name="TextBox 118"/>
            <p:cNvSpPr txBox="1"/>
            <p:nvPr/>
          </p:nvSpPr>
          <p:spPr>
            <a:xfrm>
              <a:off x="2469665" y="1415370"/>
              <a:ext cx="1922777" cy="415498"/>
            </a:xfrm>
            <a:prstGeom prst="rect">
              <a:avLst/>
            </a:prstGeom>
            <a:noFill/>
          </p:spPr>
          <p:txBody>
            <a:bodyPr wrap="square" rtlCol="0">
              <a:spAutoFit/>
            </a:bodyPr>
            <a:lstStyle/>
            <a:p>
              <a:pPr algn="ctr"/>
              <a:r>
                <a:rPr lang="en-GB" sz="1050" dirty="0" smtClean="0"/>
                <a:t>1 light year </a:t>
              </a:r>
              <a:r>
                <a:rPr lang="en-GB" sz="1050" dirty="0">
                  <a:sym typeface="Symbol" panose="05050102010706020507" pitchFamily="18" charset="2"/>
                </a:rPr>
                <a:t></a:t>
              </a:r>
              <a:r>
                <a:rPr lang="en-GB" sz="1050" dirty="0" smtClean="0"/>
                <a:t> 5.879 </a:t>
              </a:r>
              <a:r>
                <a:rPr lang="en-GB" sz="1050" dirty="0" smtClean="0">
                  <a:sym typeface="Symbol" panose="05050102010706020507" pitchFamily="18" charset="2"/>
                </a:rPr>
                <a:t> 10</a:t>
              </a:r>
              <a:r>
                <a:rPr lang="en-GB" sz="1050" baseline="30000" dirty="0" smtClean="0">
                  <a:sym typeface="Symbol" panose="05050102010706020507" pitchFamily="18" charset="2"/>
                </a:rPr>
                <a:t>12</a:t>
              </a:r>
              <a:r>
                <a:rPr lang="en-GB" sz="1050" dirty="0" smtClean="0">
                  <a:sym typeface="Symbol" panose="05050102010706020507" pitchFamily="18" charset="2"/>
                </a:rPr>
                <a:t> miles</a:t>
              </a:r>
            </a:p>
            <a:p>
              <a:pPr algn="ctr"/>
              <a:r>
                <a:rPr lang="en-GB" sz="1050" dirty="0" smtClean="0">
                  <a:sym typeface="Symbol" panose="05050102010706020507" pitchFamily="18" charset="2"/>
                </a:rPr>
                <a:t>1 light second  186,000 miles </a:t>
              </a:r>
              <a:endParaRPr lang="en-GB" sz="1050" dirty="0"/>
            </a:p>
          </p:txBody>
        </p:sp>
      </p:grpSp>
      <p:sp>
        <p:nvSpPr>
          <p:cNvPr id="128" name="TextBox 127"/>
          <p:cNvSpPr txBox="1"/>
          <p:nvPr/>
        </p:nvSpPr>
        <p:spPr>
          <a:xfrm>
            <a:off x="4585097" y="6596296"/>
            <a:ext cx="2272903" cy="1131079"/>
          </a:xfrm>
          <a:prstGeom prst="rect">
            <a:avLst/>
          </a:prstGeom>
          <a:noFill/>
        </p:spPr>
        <p:txBody>
          <a:bodyPr wrap="square" rtlCol="0">
            <a:spAutoFit/>
          </a:bodyPr>
          <a:lstStyle/>
          <a:p>
            <a:pPr algn="just"/>
            <a:r>
              <a:rPr lang="en-GB" sz="750" dirty="0" smtClean="0"/>
              <a:t>These distances are the closest and farthest between this planet and the Earth.  The distance varies as the Earth orbits our Sun much faster than this planet, consequently they are sometimes closer together and sometimes further apart.</a:t>
            </a:r>
          </a:p>
          <a:p>
            <a:pPr algn="just"/>
            <a:endParaRPr lang="en-GB" sz="750" dirty="0"/>
          </a:p>
          <a:p>
            <a:pPr algn="just"/>
            <a:r>
              <a:rPr lang="en-GB" sz="750" dirty="0" smtClean="0"/>
              <a:t>These distances are extremely important in planning any space mission to this planet, and will be particularly so for any manned mission.</a:t>
            </a:r>
            <a:endParaRPr lang="en-GB" sz="750" dirty="0"/>
          </a:p>
        </p:txBody>
      </p:sp>
      <p:sp>
        <p:nvSpPr>
          <p:cNvPr id="131" name="TextBox 130"/>
          <p:cNvSpPr txBox="1"/>
          <p:nvPr/>
        </p:nvSpPr>
        <p:spPr>
          <a:xfrm>
            <a:off x="4572000" y="3596214"/>
            <a:ext cx="2286000" cy="1131079"/>
          </a:xfrm>
          <a:prstGeom prst="rect">
            <a:avLst/>
          </a:prstGeom>
          <a:noFill/>
        </p:spPr>
        <p:txBody>
          <a:bodyPr wrap="square" rtlCol="0">
            <a:spAutoFit/>
          </a:bodyPr>
          <a:lstStyle/>
          <a:p>
            <a:pPr algn="just"/>
            <a:r>
              <a:rPr lang="en-GB" sz="750" dirty="0" smtClean="0"/>
              <a:t>This spacecraft was launched in 2006 and performed a flyby of Pluto in 2015, being the first ever spacecraft to achieve this.</a:t>
            </a:r>
          </a:p>
          <a:p>
            <a:pPr algn="just"/>
            <a:endParaRPr lang="en-GB" sz="750" dirty="0"/>
          </a:p>
          <a:p>
            <a:pPr algn="just"/>
            <a:r>
              <a:rPr lang="en-GB" sz="750" dirty="0" smtClean="0"/>
              <a:t>The spacecraft has since continued to travel beyond Pluto’s orbit and to reach the Kuiper Belt in 2019.</a:t>
            </a:r>
          </a:p>
          <a:p>
            <a:pPr algn="just"/>
            <a:endParaRPr lang="en-GB" sz="750" dirty="0"/>
          </a:p>
          <a:p>
            <a:pPr algn="just"/>
            <a:r>
              <a:rPr lang="en-GB" sz="750" dirty="0" smtClean="0"/>
              <a:t>This distance is important as it provides an effective size (radius) of our solar system.</a:t>
            </a:r>
          </a:p>
        </p:txBody>
      </p:sp>
      <p:sp>
        <p:nvSpPr>
          <p:cNvPr id="134" name="TextBox 133"/>
          <p:cNvSpPr txBox="1"/>
          <p:nvPr/>
        </p:nvSpPr>
        <p:spPr>
          <a:xfrm>
            <a:off x="4572000" y="5042316"/>
            <a:ext cx="2286000" cy="1246495"/>
          </a:xfrm>
          <a:prstGeom prst="rect">
            <a:avLst/>
          </a:prstGeom>
          <a:noFill/>
        </p:spPr>
        <p:txBody>
          <a:bodyPr wrap="square" rtlCol="0">
            <a:spAutoFit/>
          </a:bodyPr>
          <a:lstStyle/>
          <a:p>
            <a:pPr algn="just"/>
            <a:r>
              <a:rPr lang="en-GB" sz="750" dirty="0" smtClean="0"/>
              <a:t>This is the distance to our Sun and is important as it enables us to work out much of the science of life here on Earth.</a:t>
            </a:r>
          </a:p>
          <a:p>
            <a:pPr algn="just"/>
            <a:endParaRPr lang="en-GB" sz="750" dirty="0"/>
          </a:p>
          <a:p>
            <a:pPr algn="just"/>
            <a:r>
              <a:rPr lang="en-GB" sz="750" dirty="0" smtClean="0"/>
              <a:t>This distance is a standard unit in astronomy  and provides a guide to other distances relative to our Earth and Sun.</a:t>
            </a:r>
          </a:p>
          <a:p>
            <a:pPr algn="just"/>
            <a:endParaRPr lang="en-GB" sz="750" dirty="0"/>
          </a:p>
          <a:p>
            <a:pPr algn="just"/>
            <a:r>
              <a:rPr lang="en-GB" sz="750" dirty="0" smtClean="0"/>
              <a:t>This distance was unknown until the 1761 Transit of Venus across the face of the Sun.</a:t>
            </a:r>
            <a:endParaRPr lang="en-GB" sz="750" dirty="0"/>
          </a:p>
        </p:txBody>
      </p:sp>
      <p:sp>
        <p:nvSpPr>
          <p:cNvPr id="137" name="TextBox 136"/>
          <p:cNvSpPr txBox="1"/>
          <p:nvPr/>
        </p:nvSpPr>
        <p:spPr>
          <a:xfrm>
            <a:off x="4582687" y="2239379"/>
            <a:ext cx="2277719" cy="900246"/>
          </a:xfrm>
          <a:prstGeom prst="rect">
            <a:avLst/>
          </a:prstGeom>
          <a:noFill/>
        </p:spPr>
        <p:txBody>
          <a:bodyPr wrap="square" rtlCol="0">
            <a:spAutoFit/>
          </a:bodyPr>
          <a:lstStyle/>
          <a:p>
            <a:pPr algn="just"/>
            <a:r>
              <a:rPr lang="en-GB" sz="750" dirty="0" smtClean="0"/>
              <a:t>Beyond the solar system, this is the nearest star to Earth. </a:t>
            </a:r>
          </a:p>
          <a:p>
            <a:pPr algn="just"/>
            <a:endParaRPr lang="en-GB" sz="750" dirty="0"/>
          </a:p>
          <a:p>
            <a:pPr algn="just"/>
            <a:r>
              <a:rPr lang="en-GB" sz="750" dirty="0" smtClean="0"/>
              <a:t>This distance is important because it is the smallest distance that light from the stars has to travel to reach us.  It is also the shortest time in which light has travelled from any star to reach us on Earth.</a:t>
            </a:r>
            <a:endParaRPr lang="en-GB" sz="750" dirty="0"/>
          </a:p>
        </p:txBody>
      </p:sp>
      <p:sp>
        <p:nvSpPr>
          <p:cNvPr id="140" name="TextBox 139"/>
          <p:cNvSpPr txBox="1"/>
          <p:nvPr/>
        </p:nvSpPr>
        <p:spPr>
          <a:xfrm>
            <a:off x="4582023" y="653705"/>
            <a:ext cx="2275976" cy="1131079"/>
          </a:xfrm>
          <a:prstGeom prst="rect">
            <a:avLst/>
          </a:prstGeom>
          <a:noFill/>
        </p:spPr>
        <p:txBody>
          <a:bodyPr wrap="square" rtlCol="0">
            <a:spAutoFit/>
          </a:bodyPr>
          <a:lstStyle/>
          <a:p>
            <a:pPr algn="just"/>
            <a:r>
              <a:rPr lang="en-GB" sz="750" dirty="0" smtClean="0"/>
              <a:t>Of the 100 billion galaxies in the universe, this is the closest to us.</a:t>
            </a:r>
          </a:p>
          <a:p>
            <a:pPr algn="just"/>
            <a:endParaRPr lang="en-GB" sz="750" dirty="0" smtClean="0"/>
          </a:p>
          <a:p>
            <a:pPr algn="just"/>
            <a:r>
              <a:rPr lang="en-GB" sz="750" dirty="0" smtClean="0"/>
              <a:t>This distance is important because this galaxy is travelling towards our own and will one day collide with ours.  </a:t>
            </a:r>
          </a:p>
          <a:p>
            <a:pPr algn="just"/>
            <a:endParaRPr lang="en-GB" sz="750" dirty="0"/>
          </a:p>
          <a:p>
            <a:pPr algn="just"/>
            <a:r>
              <a:rPr lang="en-GB" sz="750" dirty="0" smtClean="0"/>
              <a:t>This galaxy </a:t>
            </a:r>
            <a:r>
              <a:rPr lang="en-GB" sz="750" dirty="0"/>
              <a:t>is a spiral galaxy and contains around 1 trillion stars</a:t>
            </a:r>
            <a:r>
              <a:rPr lang="en-GB" sz="750" dirty="0" smtClean="0"/>
              <a:t>.</a:t>
            </a:r>
            <a:endParaRPr lang="en-GB" sz="750" dirty="0"/>
          </a:p>
        </p:txBody>
      </p:sp>
      <p:sp>
        <p:nvSpPr>
          <p:cNvPr id="146" name="TextBox 145"/>
          <p:cNvSpPr txBox="1"/>
          <p:nvPr/>
        </p:nvSpPr>
        <p:spPr>
          <a:xfrm>
            <a:off x="4585096" y="7940142"/>
            <a:ext cx="2272903" cy="1246495"/>
          </a:xfrm>
          <a:prstGeom prst="rect">
            <a:avLst/>
          </a:prstGeom>
          <a:noFill/>
        </p:spPr>
        <p:txBody>
          <a:bodyPr wrap="square" rtlCol="0">
            <a:spAutoFit/>
          </a:bodyPr>
          <a:lstStyle/>
          <a:p>
            <a:pPr algn="just"/>
            <a:r>
              <a:rPr lang="en-GB" sz="750" dirty="0" smtClean="0"/>
              <a:t>This satellite enables scientists and astronomers to study and learn about our Sun. As a result of the satellite we now understand a lot more about how our Sun works and its effects on our Earth.</a:t>
            </a:r>
          </a:p>
          <a:p>
            <a:pPr algn="just"/>
            <a:endParaRPr lang="en-GB" sz="750" dirty="0"/>
          </a:p>
          <a:p>
            <a:pPr algn="just"/>
            <a:r>
              <a:rPr lang="en-GB" sz="750" dirty="0" smtClean="0"/>
              <a:t>This distance is important at it is the position of one of four </a:t>
            </a:r>
            <a:r>
              <a:rPr lang="en-GB" sz="750" i="1" dirty="0" smtClean="0"/>
              <a:t>Lagrange points </a:t>
            </a:r>
            <a:r>
              <a:rPr lang="en-GB" sz="750" dirty="0" smtClean="0"/>
              <a:t>around the Earth and, for this particular point, at which the gravitational pull of the Sun matches the opposing gravitational pull of the Earth.</a:t>
            </a:r>
            <a:endParaRPr lang="en-GB" sz="750" dirty="0"/>
          </a:p>
        </p:txBody>
      </p:sp>
    </p:spTree>
    <p:extLst>
      <p:ext uri="{BB962C8B-B14F-4D97-AF65-F5344CB8AC3E}">
        <p14:creationId xmlns:p14="http://schemas.microsoft.com/office/powerpoint/2010/main" val="1436743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5" name="Picture 54"/>
          <p:cNvPicPr>
            <a:picLocks noChangeAspect="1"/>
          </p:cNvPicPr>
          <p:nvPr/>
        </p:nvPicPr>
        <p:blipFill rotWithShape="1">
          <a:blip r:embed="rId2" cstate="print">
            <a:extLst>
              <a:ext uri="{28A0092B-C50C-407E-A947-70E740481C1C}">
                <a14:useLocalDpi xmlns:a14="http://schemas.microsoft.com/office/drawing/2010/main" val="0"/>
              </a:ext>
            </a:extLst>
          </a:blip>
          <a:srcRect l="9425" r="1700"/>
          <a:stretch/>
        </p:blipFill>
        <p:spPr>
          <a:xfrm>
            <a:off x="0" y="6720590"/>
            <a:ext cx="2835645" cy="3175885"/>
          </a:xfrm>
          <a:prstGeom prst="rect">
            <a:avLst/>
          </a:prstGeom>
        </p:spPr>
      </p:pic>
      <p:pic>
        <p:nvPicPr>
          <p:cNvPr id="20" name="Picture 4" descr="http://www.nasa.gov/sites/default/files/thumbnails/image/27420333805_6fd1876a46_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349" y="4871201"/>
            <a:ext cx="1922262" cy="1280988"/>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178350" y="4871833"/>
            <a:ext cx="1920535" cy="128035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175759" y="5825510"/>
            <a:ext cx="1922261" cy="307777"/>
          </a:xfrm>
          <a:prstGeom prst="rect">
            <a:avLst/>
          </a:prstGeom>
          <a:noFill/>
        </p:spPr>
        <p:txBody>
          <a:bodyPr wrap="square" rtlCol="0">
            <a:spAutoFit/>
          </a:bodyPr>
          <a:lstStyle/>
          <a:p>
            <a:pPr algn="ctr"/>
            <a:r>
              <a:rPr lang="en-GB" sz="1400" b="1" dirty="0" smtClean="0">
                <a:ln>
                  <a:solidFill>
                    <a:schemeClr val="bg1">
                      <a:lumMod val="50000"/>
                    </a:schemeClr>
                  </a:solidFill>
                </a:ln>
                <a:solidFill>
                  <a:schemeClr val="bg1"/>
                </a:solidFill>
              </a:rPr>
              <a:t>Official Limit of Space</a:t>
            </a:r>
            <a:endParaRPr lang="en-GB" sz="1400" b="1" dirty="0">
              <a:ln>
                <a:solidFill>
                  <a:schemeClr val="bg1">
                    <a:lumMod val="50000"/>
                  </a:schemeClr>
                </a:solidFill>
              </a:ln>
              <a:solidFill>
                <a:schemeClr val="bg1"/>
              </a:solidFill>
            </a:endParaRPr>
          </a:p>
        </p:txBody>
      </p:sp>
      <p:pic>
        <p:nvPicPr>
          <p:cNvPr id="24" name="Picture 6" descr="http://img01.thedrum.com/news/tmp/85019/virgin-atlantic-new-plane-vaa-1231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7491" y="6325551"/>
            <a:ext cx="1926935" cy="1284623"/>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a:off x="177491" y="6325551"/>
            <a:ext cx="1926935" cy="128462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175759" y="7306846"/>
            <a:ext cx="1928667" cy="307777"/>
          </a:xfrm>
          <a:prstGeom prst="rect">
            <a:avLst/>
          </a:prstGeom>
          <a:noFill/>
          <a:ln>
            <a:noFill/>
          </a:ln>
        </p:spPr>
        <p:txBody>
          <a:bodyPr wrap="square" rtlCol="0">
            <a:spAutoFit/>
          </a:bodyPr>
          <a:lstStyle/>
          <a:p>
            <a:pPr algn="ctr"/>
            <a:r>
              <a:rPr lang="en-GB" sz="1400" b="1" dirty="0" smtClean="0">
                <a:ln>
                  <a:solidFill>
                    <a:schemeClr val="bg1">
                      <a:lumMod val="50000"/>
                    </a:schemeClr>
                  </a:solidFill>
                </a:ln>
                <a:solidFill>
                  <a:schemeClr val="bg1"/>
                </a:solidFill>
              </a:rPr>
              <a:t>Transatlantic Jet</a:t>
            </a:r>
            <a:endParaRPr lang="en-GB" sz="1400" b="1" dirty="0">
              <a:ln>
                <a:solidFill>
                  <a:schemeClr val="bg1">
                    <a:lumMod val="50000"/>
                  </a:schemeClr>
                </a:solidFill>
              </a:ln>
              <a:solidFill>
                <a:schemeClr val="bg1"/>
              </a:solidFill>
            </a:endParaRPr>
          </a:p>
        </p:txBody>
      </p:sp>
      <p:pic>
        <p:nvPicPr>
          <p:cNvPr id="28" name="Picture 8" descr="https://www.nasa.gov/sites/default/files/thumbnails/image/christmas2015fullmoon.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6347" b="16950"/>
          <a:stretch/>
        </p:blipFill>
        <p:spPr bwMode="auto">
          <a:xfrm>
            <a:off x="184563" y="474609"/>
            <a:ext cx="1923317" cy="1282896"/>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p:cNvSpPr/>
          <p:nvPr/>
        </p:nvSpPr>
        <p:spPr>
          <a:xfrm>
            <a:off x="186290" y="482199"/>
            <a:ext cx="1921590" cy="128106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183699" y="1472775"/>
            <a:ext cx="1923317" cy="307777"/>
          </a:xfrm>
          <a:prstGeom prst="rect">
            <a:avLst/>
          </a:prstGeom>
          <a:noFill/>
        </p:spPr>
        <p:txBody>
          <a:bodyPr wrap="square" rtlCol="0">
            <a:spAutoFit/>
          </a:bodyPr>
          <a:lstStyle/>
          <a:p>
            <a:pPr algn="ctr"/>
            <a:r>
              <a:rPr lang="en-GB" sz="1400" b="1" dirty="0" smtClean="0">
                <a:ln>
                  <a:solidFill>
                    <a:schemeClr val="bg1">
                      <a:lumMod val="50000"/>
                    </a:schemeClr>
                  </a:solidFill>
                </a:ln>
                <a:solidFill>
                  <a:schemeClr val="bg1"/>
                </a:solidFill>
              </a:rPr>
              <a:t>The Moon</a:t>
            </a:r>
            <a:endParaRPr lang="en-GB" sz="1400" b="1" dirty="0">
              <a:ln>
                <a:solidFill>
                  <a:schemeClr val="bg1">
                    <a:lumMod val="50000"/>
                  </a:schemeClr>
                </a:solidFill>
              </a:ln>
              <a:solidFill>
                <a:schemeClr val="bg1"/>
              </a:solidFill>
            </a:endParaRPr>
          </a:p>
        </p:txBody>
      </p:sp>
      <p:pic>
        <p:nvPicPr>
          <p:cNvPr id="32" name="Picture 6" descr="International Space Stati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97" r="441"/>
          <a:stretch/>
        </p:blipFill>
        <p:spPr bwMode="auto">
          <a:xfrm>
            <a:off x="185689" y="3419203"/>
            <a:ext cx="1920203" cy="1282785"/>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186064" y="3419203"/>
            <a:ext cx="1924178" cy="12827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a:off x="182836" y="4178769"/>
            <a:ext cx="1925908" cy="523220"/>
          </a:xfrm>
          <a:prstGeom prst="rect">
            <a:avLst/>
          </a:prstGeom>
          <a:noFill/>
          <a:ln>
            <a:noFill/>
          </a:ln>
        </p:spPr>
        <p:txBody>
          <a:bodyPr wrap="square" rtlCol="0">
            <a:spAutoFit/>
          </a:bodyPr>
          <a:lstStyle/>
          <a:p>
            <a:pPr algn="ctr"/>
            <a:r>
              <a:rPr lang="en-GB" sz="1400" b="1" dirty="0" smtClean="0">
                <a:ln>
                  <a:solidFill>
                    <a:schemeClr val="bg1">
                      <a:lumMod val="50000"/>
                    </a:schemeClr>
                  </a:solidFill>
                </a:ln>
                <a:solidFill>
                  <a:schemeClr val="bg1"/>
                </a:solidFill>
              </a:rPr>
              <a:t>International Space Station</a:t>
            </a:r>
            <a:endParaRPr lang="en-GB" sz="1400" b="1" dirty="0">
              <a:ln>
                <a:solidFill>
                  <a:schemeClr val="bg1">
                    <a:lumMod val="50000"/>
                  </a:schemeClr>
                </a:solidFill>
              </a:ln>
              <a:solidFill>
                <a:schemeClr val="bg1"/>
              </a:solidFill>
            </a:endParaRPr>
          </a:p>
        </p:txBody>
      </p:sp>
      <p:pic>
        <p:nvPicPr>
          <p:cNvPr id="36" name="Picture 2" descr="http://cdn.phys.org/newman/gfx/news/hires/2016/countingdown.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1422"/>
          <a:stretch/>
        </p:blipFill>
        <p:spPr bwMode="auto">
          <a:xfrm>
            <a:off x="184236" y="1981965"/>
            <a:ext cx="1890895" cy="1256187"/>
          </a:xfrm>
          <a:prstGeom prst="rect">
            <a:avLst/>
          </a:prstGeom>
          <a:noFill/>
          <a:extLst>
            <a:ext uri="{909E8E84-426E-40DD-AFC4-6F175D3DCCD1}">
              <a14:hiddenFill xmlns:a14="http://schemas.microsoft.com/office/drawing/2010/main">
                <a:solidFill>
                  <a:srgbClr val="FFFFFF"/>
                </a:solidFill>
              </a14:hiddenFill>
            </a:ext>
          </a:extLst>
        </p:spPr>
      </p:pic>
      <p:sp>
        <p:nvSpPr>
          <p:cNvPr id="37" name="Rectangle 36"/>
          <p:cNvSpPr/>
          <p:nvPr/>
        </p:nvSpPr>
        <p:spPr>
          <a:xfrm>
            <a:off x="184236" y="1978161"/>
            <a:ext cx="1895180" cy="126345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p:cNvSpPr txBox="1"/>
          <p:nvPr/>
        </p:nvSpPr>
        <p:spPr>
          <a:xfrm>
            <a:off x="187088" y="2937641"/>
            <a:ext cx="1896884" cy="307777"/>
          </a:xfrm>
          <a:prstGeom prst="rect">
            <a:avLst/>
          </a:prstGeom>
          <a:noFill/>
        </p:spPr>
        <p:txBody>
          <a:bodyPr wrap="square" rtlCol="0">
            <a:spAutoFit/>
          </a:bodyPr>
          <a:lstStyle/>
          <a:p>
            <a:pPr algn="ctr"/>
            <a:r>
              <a:rPr lang="en-GB" sz="1400" b="1" dirty="0" smtClean="0">
                <a:ln>
                  <a:solidFill>
                    <a:schemeClr val="bg1">
                      <a:lumMod val="50000"/>
                    </a:schemeClr>
                  </a:solidFill>
                </a:ln>
                <a:solidFill>
                  <a:schemeClr val="bg1"/>
                </a:solidFill>
              </a:rPr>
              <a:t>Geostationary Orbit</a:t>
            </a:r>
            <a:endParaRPr lang="en-GB" sz="1400" b="1" dirty="0">
              <a:ln>
                <a:solidFill>
                  <a:schemeClr val="bg1">
                    <a:lumMod val="50000"/>
                  </a:schemeClr>
                </a:solidFill>
              </a:ln>
              <a:solidFill>
                <a:schemeClr val="bg1"/>
              </a:solidFill>
            </a:endParaRPr>
          </a:p>
        </p:txBody>
      </p:sp>
      <p:sp>
        <p:nvSpPr>
          <p:cNvPr id="61" name="TextBox 60"/>
          <p:cNvSpPr txBox="1"/>
          <p:nvPr/>
        </p:nvSpPr>
        <p:spPr>
          <a:xfrm>
            <a:off x="2365799" y="6812595"/>
            <a:ext cx="2123762" cy="307777"/>
          </a:xfrm>
          <a:prstGeom prst="rect">
            <a:avLst/>
          </a:prstGeom>
          <a:noFill/>
          <a:ln>
            <a:noFill/>
          </a:ln>
        </p:spPr>
        <p:txBody>
          <a:bodyPr wrap="square" rtlCol="0">
            <a:spAutoFit/>
          </a:bodyPr>
          <a:lstStyle/>
          <a:p>
            <a:pPr algn="ctr"/>
            <a:r>
              <a:rPr lang="en-GB" sz="1400" b="1" dirty="0" smtClean="0">
                <a:solidFill>
                  <a:schemeClr val="bg1"/>
                </a:solidFill>
              </a:rPr>
              <a:t>35,000 feet = 6.62 miles</a:t>
            </a:r>
            <a:endParaRPr lang="en-GB" sz="1400" b="1" dirty="0">
              <a:solidFill>
                <a:schemeClr val="bg1"/>
              </a:solidFill>
            </a:endParaRPr>
          </a:p>
        </p:txBody>
      </p:sp>
      <p:sp>
        <p:nvSpPr>
          <p:cNvPr id="64" name="TextBox 63"/>
          <p:cNvSpPr txBox="1"/>
          <p:nvPr/>
        </p:nvSpPr>
        <p:spPr>
          <a:xfrm>
            <a:off x="2464956" y="5380514"/>
            <a:ext cx="1930801" cy="307777"/>
          </a:xfrm>
          <a:prstGeom prst="rect">
            <a:avLst/>
          </a:prstGeom>
          <a:noFill/>
        </p:spPr>
        <p:txBody>
          <a:bodyPr wrap="square" rtlCol="0">
            <a:spAutoFit/>
          </a:bodyPr>
          <a:lstStyle/>
          <a:p>
            <a:pPr algn="ctr"/>
            <a:r>
              <a:rPr lang="en-GB" sz="1400" b="1" dirty="0" smtClean="0">
                <a:solidFill>
                  <a:schemeClr val="bg1"/>
                </a:solidFill>
              </a:rPr>
              <a:t>50 miles</a:t>
            </a:r>
            <a:endParaRPr lang="en-GB" sz="1400" b="1" dirty="0">
              <a:solidFill>
                <a:schemeClr val="bg1"/>
              </a:solidFill>
            </a:endParaRPr>
          </a:p>
        </p:txBody>
      </p:sp>
      <p:sp>
        <p:nvSpPr>
          <p:cNvPr id="68" name="TextBox 67"/>
          <p:cNvSpPr txBox="1"/>
          <p:nvPr/>
        </p:nvSpPr>
        <p:spPr>
          <a:xfrm>
            <a:off x="2466022" y="3867771"/>
            <a:ext cx="1928667" cy="307777"/>
          </a:xfrm>
          <a:prstGeom prst="rect">
            <a:avLst/>
          </a:prstGeom>
          <a:noFill/>
          <a:ln>
            <a:noFill/>
          </a:ln>
        </p:spPr>
        <p:txBody>
          <a:bodyPr wrap="square" rtlCol="0">
            <a:spAutoFit/>
          </a:bodyPr>
          <a:lstStyle/>
          <a:p>
            <a:pPr algn="ctr"/>
            <a:r>
              <a:rPr lang="en-GB" sz="1400" b="1" dirty="0" smtClean="0">
                <a:solidFill>
                  <a:schemeClr val="bg1"/>
                </a:solidFill>
              </a:rPr>
              <a:t>250 miles </a:t>
            </a:r>
            <a:r>
              <a:rPr lang="en-GB" sz="1400" b="1" dirty="0" smtClean="0">
                <a:solidFill>
                  <a:schemeClr val="bg1"/>
                </a:solidFill>
                <a:sym typeface="Symbol" panose="05050102010706020507" pitchFamily="18" charset="2"/>
              </a:rPr>
              <a:t> 400 km</a:t>
            </a:r>
            <a:endParaRPr lang="en-GB" sz="1400" b="1" dirty="0" smtClean="0">
              <a:solidFill>
                <a:schemeClr val="bg1"/>
              </a:solidFill>
            </a:endParaRPr>
          </a:p>
        </p:txBody>
      </p:sp>
      <p:sp>
        <p:nvSpPr>
          <p:cNvPr id="71" name="TextBox 70"/>
          <p:cNvSpPr txBox="1"/>
          <p:nvPr/>
        </p:nvSpPr>
        <p:spPr>
          <a:xfrm>
            <a:off x="2472577" y="2476326"/>
            <a:ext cx="1929748" cy="307777"/>
          </a:xfrm>
          <a:prstGeom prst="rect">
            <a:avLst/>
          </a:prstGeom>
          <a:noFill/>
        </p:spPr>
        <p:txBody>
          <a:bodyPr wrap="square" rtlCol="0">
            <a:spAutoFit/>
          </a:bodyPr>
          <a:lstStyle/>
          <a:p>
            <a:pPr algn="ctr"/>
            <a:r>
              <a:rPr lang="en-GB" sz="1400" b="1" dirty="0">
                <a:solidFill>
                  <a:schemeClr val="bg1"/>
                </a:solidFill>
              </a:rPr>
              <a:t>22,236 </a:t>
            </a:r>
            <a:r>
              <a:rPr lang="en-GB" sz="1400" b="1" dirty="0" smtClean="0">
                <a:solidFill>
                  <a:schemeClr val="bg1"/>
                </a:solidFill>
              </a:rPr>
              <a:t>miles</a:t>
            </a:r>
            <a:endParaRPr lang="en-GB" sz="1400" b="1" dirty="0">
              <a:solidFill>
                <a:schemeClr val="bg1"/>
              </a:solidFill>
            </a:endParaRPr>
          </a:p>
        </p:txBody>
      </p:sp>
      <p:sp>
        <p:nvSpPr>
          <p:cNvPr id="74" name="TextBox 73"/>
          <p:cNvSpPr txBox="1"/>
          <p:nvPr/>
        </p:nvSpPr>
        <p:spPr>
          <a:xfrm>
            <a:off x="2465389" y="902029"/>
            <a:ext cx="1929934" cy="523220"/>
          </a:xfrm>
          <a:prstGeom prst="rect">
            <a:avLst/>
          </a:prstGeom>
          <a:noFill/>
        </p:spPr>
        <p:txBody>
          <a:bodyPr wrap="square" rtlCol="0">
            <a:spAutoFit/>
          </a:bodyPr>
          <a:lstStyle/>
          <a:p>
            <a:pPr algn="ctr"/>
            <a:r>
              <a:rPr lang="en-GB" sz="1400" b="1" dirty="0" smtClean="0">
                <a:solidFill>
                  <a:schemeClr val="bg1"/>
                </a:solidFill>
              </a:rPr>
              <a:t>363,000 to 405,000 km</a:t>
            </a:r>
          </a:p>
          <a:p>
            <a:pPr algn="ctr"/>
            <a:r>
              <a:rPr lang="en-GB" sz="1400" b="1" dirty="0" smtClean="0">
                <a:solidFill>
                  <a:schemeClr val="bg1"/>
                </a:solidFill>
              </a:rPr>
              <a:t>(</a:t>
            </a:r>
            <a:r>
              <a:rPr lang="en-GB" sz="1400" b="1" dirty="0" err="1" smtClean="0">
                <a:solidFill>
                  <a:schemeClr val="bg1"/>
                </a:solidFill>
              </a:rPr>
              <a:t>approx</a:t>
            </a:r>
            <a:r>
              <a:rPr lang="en-GB" sz="1400" b="1" dirty="0" smtClean="0">
                <a:solidFill>
                  <a:schemeClr val="bg1"/>
                </a:solidFill>
              </a:rPr>
              <a:t> 240,000 miles)</a:t>
            </a:r>
            <a:endParaRPr lang="en-GB" sz="1400" b="1" dirty="0">
              <a:solidFill>
                <a:schemeClr val="bg1"/>
              </a:solidFill>
            </a:endParaRPr>
          </a:p>
        </p:txBody>
      </p:sp>
      <p:sp>
        <p:nvSpPr>
          <p:cNvPr id="77" name="TextBox 76"/>
          <p:cNvSpPr txBox="1"/>
          <p:nvPr/>
        </p:nvSpPr>
        <p:spPr>
          <a:xfrm>
            <a:off x="4569360" y="2044347"/>
            <a:ext cx="2286434" cy="1131079"/>
          </a:xfrm>
          <a:prstGeom prst="rect">
            <a:avLst/>
          </a:prstGeom>
          <a:noFill/>
        </p:spPr>
        <p:txBody>
          <a:bodyPr wrap="square" rtlCol="0">
            <a:spAutoFit/>
          </a:bodyPr>
          <a:lstStyle/>
          <a:p>
            <a:pPr algn="just"/>
            <a:r>
              <a:rPr lang="en-GB" sz="750" dirty="0" smtClean="0">
                <a:solidFill>
                  <a:schemeClr val="bg1"/>
                </a:solidFill>
              </a:rPr>
              <a:t>This is the distance at which satellites orbiting the Earth complete one orbit every 24 hours.  </a:t>
            </a:r>
          </a:p>
          <a:p>
            <a:pPr algn="just"/>
            <a:endParaRPr lang="en-GB" sz="750" dirty="0" smtClean="0">
              <a:solidFill>
                <a:schemeClr val="bg1"/>
              </a:solidFill>
            </a:endParaRPr>
          </a:p>
          <a:p>
            <a:pPr algn="just"/>
            <a:r>
              <a:rPr lang="en-GB" sz="750" dirty="0" smtClean="0">
                <a:solidFill>
                  <a:schemeClr val="bg1"/>
                </a:solidFill>
              </a:rPr>
              <a:t>This is important because this is the same speed as the rotation of the Earth meaning that the satellites effectively remain above a fixed point on the Earth.</a:t>
            </a:r>
          </a:p>
          <a:p>
            <a:pPr algn="just"/>
            <a:endParaRPr lang="en-GB" sz="750" dirty="0" smtClean="0">
              <a:solidFill>
                <a:schemeClr val="bg1"/>
              </a:solidFill>
            </a:endParaRPr>
          </a:p>
          <a:p>
            <a:pPr algn="just"/>
            <a:r>
              <a:rPr lang="en-GB" sz="750" dirty="0" smtClean="0">
                <a:solidFill>
                  <a:schemeClr val="bg1"/>
                </a:solidFill>
              </a:rPr>
              <a:t>GPS, television and communication satellites are all examples of geostationary satellites. </a:t>
            </a:r>
            <a:endParaRPr lang="en-GB" sz="750" dirty="0">
              <a:solidFill>
                <a:schemeClr val="bg1"/>
              </a:solidFill>
            </a:endParaRPr>
          </a:p>
        </p:txBody>
      </p:sp>
      <p:sp>
        <p:nvSpPr>
          <p:cNvPr id="80" name="TextBox 79"/>
          <p:cNvSpPr txBox="1"/>
          <p:nvPr/>
        </p:nvSpPr>
        <p:spPr>
          <a:xfrm>
            <a:off x="4569360" y="3434923"/>
            <a:ext cx="2288640" cy="1246495"/>
          </a:xfrm>
          <a:prstGeom prst="rect">
            <a:avLst/>
          </a:prstGeom>
          <a:noFill/>
        </p:spPr>
        <p:txBody>
          <a:bodyPr wrap="square" rtlCol="0">
            <a:spAutoFit/>
          </a:bodyPr>
          <a:lstStyle/>
          <a:p>
            <a:pPr algn="just"/>
            <a:r>
              <a:rPr lang="en-GB" sz="750" dirty="0" smtClean="0">
                <a:solidFill>
                  <a:schemeClr val="bg1"/>
                </a:solidFill>
              </a:rPr>
              <a:t>At this distance, satellites orbit the Earth once every 90 minutes.  This means that astronauts experience 16 sunrises and sunsets every 24 hours.</a:t>
            </a:r>
          </a:p>
          <a:p>
            <a:pPr algn="just"/>
            <a:endParaRPr lang="en-GB" sz="750" dirty="0" smtClean="0">
              <a:solidFill>
                <a:schemeClr val="bg1"/>
              </a:solidFill>
            </a:endParaRPr>
          </a:p>
          <a:p>
            <a:pPr algn="just"/>
            <a:r>
              <a:rPr lang="en-GB" sz="750" dirty="0" smtClean="0">
                <a:solidFill>
                  <a:schemeClr val="bg1"/>
                </a:solidFill>
              </a:rPr>
              <a:t>This distance is known as </a:t>
            </a:r>
            <a:r>
              <a:rPr lang="en-GB" sz="750" i="1" dirty="0" smtClean="0">
                <a:solidFill>
                  <a:schemeClr val="bg1"/>
                </a:solidFill>
              </a:rPr>
              <a:t>low Earth orbit </a:t>
            </a:r>
            <a:r>
              <a:rPr lang="en-GB" sz="750" dirty="0" smtClean="0">
                <a:solidFill>
                  <a:schemeClr val="bg1"/>
                </a:solidFill>
              </a:rPr>
              <a:t>and is important as it is the smallest distance at which human spacecraft can safely orbit the Earth.  </a:t>
            </a:r>
          </a:p>
          <a:p>
            <a:pPr algn="just"/>
            <a:endParaRPr lang="en-GB" sz="750" dirty="0">
              <a:solidFill>
                <a:schemeClr val="bg1"/>
              </a:solidFill>
            </a:endParaRPr>
          </a:p>
          <a:p>
            <a:pPr algn="just"/>
            <a:r>
              <a:rPr lang="en-GB" sz="750" dirty="0" smtClean="0">
                <a:solidFill>
                  <a:schemeClr val="bg1"/>
                </a:solidFill>
              </a:rPr>
              <a:t>This spacecraft is the size of two football pitches and has been permanently manned since 2000.</a:t>
            </a:r>
            <a:endParaRPr lang="en-GB" sz="750" dirty="0">
              <a:solidFill>
                <a:schemeClr val="bg1"/>
              </a:solidFill>
            </a:endParaRPr>
          </a:p>
        </p:txBody>
      </p:sp>
      <p:sp>
        <p:nvSpPr>
          <p:cNvPr id="83" name="TextBox 82"/>
          <p:cNvSpPr txBox="1"/>
          <p:nvPr/>
        </p:nvSpPr>
        <p:spPr>
          <a:xfrm>
            <a:off x="4569360" y="4869322"/>
            <a:ext cx="2288640" cy="1361911"/>
          </a:xfrm>
          <a:prstGeom prst="rect">
            <a:avLst/>
          </a:prstGeom>
          <a:noFill/>
        </p:spPr>
        <p:txBody>
          <a:bodyPr wrap="square" rtlCol="0">
            <a:spAutoFit/>
          </a:bodyPr>
          <a:lstStyle/>
          <a:p>
            <a:pPr algn="just"/>
            <a:r>
              <a:rPr lang="en-GB" sz="750" dirty="0" smtClean="0">
                <a:solidFill>
                  <a:schemeClr val="bg1"/>
                </a:solidFill>
              </a:rPr>
              <a:t>This figure is actually rather arbitrary and disputable as there is no definitive line or marking, instead rather more of a blurring.  </a:t>
            </a:r>
          </a:p>
          <a:p>
            <a:pPr algn="just"/>
            <a:endParaRPr lang="en-GB" sz="750" dirty="0">
              <a:solidFill>
                <a:schemeClr val="bg1"/>
              </a:solidFill>
            </a:endParaRPr>
          </a:p>
          <a:p>
            <a:pPr algn="just"/>
            <a:r>
              <a:rPr lang="en-GB" sz="750" dirty="0" smtClean="0">
                <a:solidFill>
                  <a:schemeClr val="bg1"/>
                </a:solidFill>
              </a:rPr>
              <a:t>It will however be important to private space companies seeking to claim to be able to provide trips into space.</a:t>
            </a:r>
          </a:p>
          <a:p>
            <a:pPr algn="just"/>
            <a:endParaRPr lang="en-GB" sz="750" dirty="0">
              <a:solidFill>
                <a:schemeClr val="bg1"/>
              </a:solidFill>
            </a:endParaRPr>
          </a:p>
          <a:p>
            <a:pPr algn="just"/>
            <a:r>
              <a:rPr lang="en-GB" sz="750" dirty="0" smtClean="0">
                <a:solidFill>
                  <a:schemeClr val="bg1"/>
                </a:solidFill>
              </a:rPr>
              <a:t>Beyond Earth’s environment there is no air or pressure meaning that aeroplanes or jet engines would no longer function.</a:t>
            </a:r>
            <a:endParaRPr lang="en-GB" sz="750" dirty="0">
              <a:solidFill>
                <a:schemeClr val="bg1"/>
              </a:solidFill>
            </a:endParaRPr>
          </a:p>
        </p:txBody>
      </p:sp>
      <p:sp>
        <p:nvSpPr>
          <p:cNvPr id="89" name="TextBox 88"/>
          <p:cNvSpPr txBox="1"/>
          <p:nvPr/>
        </p:nvSpPr>
        <p:spPr>
          <a:xfrm>
            <a:off x="4571566" y="488772"/>
            <a:ext cx="2286434" cy="1361911"/>
          </a:xfrm>
          <a:prstGeom prst="rect">
            <a:avLst/>
          </a:prstGeom>
          <a:noFill/>
        </p:spPr>
        <p:txBody>
          <a:bodyPr wrap="square" rtlCol="0">
            <a:spAutoFit/>
          </a:bodyPr>
          <a:lstStyle/>
          <a:p>
            <a:pPr algn="just"/>
            <a:r>
              <a:rPr lang="en-GB" sz="750" dirty="0" smtClean="0">
                <a:solidFill>
                  <a:schemeClr val="bg1"/>
                </a:solidFill>
              </a:rPr>
              <a:t>This astronomical body is Earth’s only natural satellite.  Without this natural satellite life on Earth would be very different indeed as it effects the tides and protects us from meteorites, amongst many other things.  </a:t>
            </a:r>
          </a:p>
          <a:p>
            <a:pPr algn="just"/>
            <a:endParaRPr lang="en-GB" sz="750" dirty="0">
              <a:solidFill>
                <a:schemeClr val="bg1"/>
              </a:solidFill>
            </a:endParaRPr>
          </a:p>
          <a:p>
            <a:pPr algn="just"/>
            <a:r>
              <a:rPr lang="en-GB" sz="750" dirty="0" smtClean="0">
                <a:solidFill>
                  <a:schemeClr val="bg1"/>
                </a:solidFill>
              </a:rPr>
              <a:t>Only twelve humans, all American men, have explored this body, all between the years of 1969-1972.  This distance was very important in working out how to achieve this goal before the end of that decade. </a:t>
            </a:r>
            <a:endParaRPr lang="en-GB" sz="750" dirty="0">
              <a:solidFill>
                <a:schemeClr val="bg1"/>
              </a:solidFill>
            </a:endParaRPr>
          </a:p>
        </p:txBody>
      </p:sp>
      <p:sp>
        <p:nvSpPr>
          <p:cNvPr id="92" name="TextBox 91"/>
          <p:cNvSpPr txBox="1"/>
          <p:nvPr/>
        </p:nvSpPr>
        <p:spPr>
          <a:xfrm>
            <a:off x="4583576" y="6400945"/>
            <a:ext cx="2286434" cy="1131079"/>
          </a:xfrm>
          <a:prstGeom prst="rect">
            <a:avLst/>
          </a:prstGeom>
          <a:noFill/>
        </p:spPr>
        <p:txBody>
          <a:bodyPr wrap="square" rtlCol="0">
            <a:spAutoFit/>
          </a:bodyPr>
          <a:lstStyle/>
          <a:p>
            <a:pPr algn="just"/>
            <a:r>
              <a:rPr lang="en-GB" sz="750" dirty="0" smtClean="0">
                <a:solidFill>
                  <a:schemeClr val="bg1"/>
                </a:solidFill>
              </a:rPr>
              <a:t>This distance is important as it is the optimal height at which aeroplanes fly.  </a:t>
            </a:r>
          </a:p>
          <a:p>
            <a:pPr algn="just"/>
            <a:endParaRPr lang="en-GB" sz="750" dirty="0">
              <a:solidFill>
                <a:schemeClr val="bg1"/>
              </a:solidFill>
            </a:endParaRPr>
          </a:p>
          <a:p>
            <a:pPr algn="just"/>
            <a:r>
              <a:rPr lang="en-GB" sz="750" dirty="0" smtClean="0">
                <a:solidFill>
                  <a:schemeClr val="bg1"/>
                </a:solidFill>
              </a:rPr>
              <a:t>In the higher altitudes the air is thinner so there is less drag on the aeroplane meaning greater fuel efficiency and increased speeds (shorter travel time).  However, this is negated by the need for air intake into the jet engines so a compromise is reached at this altitude.</a:t>
            </a:r>
            <a:endParaRPr lang="en-GB" sz="750" dirty="0">
              <a:solidFill>
                <a:schemeClr val="bg1"/>
              </a:solidFill>
            </a:endParaRPr>
          </a:p>
        </p:txBody>
      </p:sp>
      <p:sp>
        <p:nvSpPr>
          <p:cNvPr id="94" name="TextBox 93"/>
          <p:cNvSpPr txBox="1"/>
          <p:nvPr/>
        </p:nvSpPr>
        <p:spPr>
          <a:xfrm>
            <a:off x="1" y="7966580"/>
            <a:ext cx="6870010" cy="1015663"/>
          </a:xfrm>
          <a:prstGeom prst="rect">
            <a:avLst/>
          </a:prstGeom>
          <a:noFill/>
        </p:spPr>
        <p:txBody>
          <a:bodyPr wrap="square" rtlCol="0">
            <a:spAutoFit/>
          </a:bodyPr>
          <a:lstStyle/>
          <a:p>
            <a:pPr algn="ctr"/>
            <a:r>
              <a:rPr lang="en-GB" sz="6000" dirty="0" smtClean="0">
                <a:solidFill>
                  <a:schemeClr val="bg1"/>
                </a:solidFill>
                <a:effectLst>
                  <a:glow rad="228600">
                    <a:schemeClr val="accent5">
                      <a:satMod val="175000"/>
                      <a:alpha val="40000"/>
                    </a:schemeClr>
                  </a:glow>
                </a:effectLst>
              </a:rPr>
              <a:t>How High?</a:t>
            </a:r>
            <a:endParaRPr lang="en-GB" sz="6000" dirty="0">
              <a:solidFill>
                <a:schemeClr val="bg1"/>
              </a:solidFill>
              <a:effectLst>
                <a:glow rad="228600">
                  <a:schemeClr val="accent5">
                    <a:satMod val="175000"/>
                    <a:alpha val="40000"/>
                  </a:schemeClr>
                </a:glow>
              </a:effectLst>
            </a:endParaRPr>
          </a:p>
        </p:txBody>
      </p:sp>
      <p:sp>
        <p:nvSpPr>
          <p:cNvPr id="56" name="TextBox 55"/>
          <p:cNvSpPr txBox="1"/>
          <p:nvPr/>
        </p:nvSpPr>
        <p:spPr>
          <a:xfrm>
            <a:off x="0" y="8997302"/>
            <a:ext cx="6931186" cy="830997"/>
          </a:xfrm>
          <a:prstGeom prst="rect">
            <a:avLst/>
          </a:prstGeom>
          <a:noFill/>
        </p:spPr>
        <p:txBody>
          <a:bodyPr wrap="square" rtlCol="0">
            <a:spAutoFit/>
          </a:bodyPr>
          <a:lstStyle/>
          <a:p>
            <a:pPr algn="ctr"/>
            <a:r>
              <a:rPr lang="en-GB" sz="2400" dirty="0" smtClean="0">
                <a:solidFill>
                  <a:schemeClr val="bg1"/>
                </a:solidFill>
                <a:effectLst>
                  <a:glow rad="139700">
                    <a:schemeClr val="accent5">
                      <a:satMod val="175000"/>
                      <a:alpha val="40000"/>
                    </a:schemeClr>
                  </a:glow>
                </a:effectLst>
              </a:rPr>
              <a:t>These objects are ranked by </a:t>
            </a:r>
            <a:r>
              <a:rPr lang="en-GB" sz="2400" dirty="0">
                <a:solidFill>
                  <a:schemeClr val="bg1"/>
                </a:solidFill>
                <a:effectLst>
                  <a:glow rad="139700">
                    <a:schemeClr val="accent5">
                      <a:satMod val="175000"/>
                      <a:alpha val="40000"/>
                    </a:schemeClr>
                  </a:glow>
                </a:effectLst>
              </a:rPr>
              <a:t>d</a:t>
            </a:r>
            <a:r>
              <a:rPr lang="en-GB" sz="2400" dirty="0" smtClean="0">
                <a:solidFill>
                  <a:schemeClr val="bg1"/>
                </a:solidFill>
                <a:effectLst>
                  <a:glow rad="139700">
                    <a:schemeClr val="accent5">
                      <a:satMod val="175000"/>
                      <a:alpha val="40000"/>
                    </a:schemeClr>
                  </a:glow>
                </a:effectLst>
              </a:rPr>
              <a:t>istances from Earth’s surface (from the bottom up)</a:t>
            </a:r>
            <a:endParaRPr lang="en-GB" sz="2400" dirty="0">
              <a:solidFill>
                <a:schemeClr val="bg1"/>
              </a:solidFill>
              <a:effectLst>
                <a:glow rad="139700">
                  <a:schemeClr val="accent5">
                    <a:satMod val="175000"/>
                    <a:alpha val="40000"/>
                  </a:schemeClr>
                </a:glow>
              </a:effectLst>
            </a:endParaRPr>
          </a:p>
        </p:txBody>
      </p:sp>
    </p:spTree>
    <p:extLst>
      <p:ext uri="{BB962C8B-B14F-4D97-AF65-F5344CB8AC3E}">
        <p14:creationId xmlns:p14="http://schemas.microsoft.com/office/powerpoint/2010/main" val="4040781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0" name="Picture 2" descr="http://sohowww.nascom.nasa.gov/gallery/images/large/superprom.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876" b="18196"/>
          <a:stretch/>
        </p:blipFill>
        <p:spPr bwMode="auto">
          <a:xfrm>
            <a:off x="185637" y="4993031"/>
            <a:ext cx="1914969" cy="1278474"/>
          </a:xfrm>
          <a:prstGeom prst="rect">
            <a:avLst/>
          </a:prstGeom>
          <a:noFill/>
          <a:extLst>
            <a:ext uri="{909E8E84-426E-40DD-AFC4-6F175D3DCCD1}">
              <a14:hiddenFill xmlns:a14="http://schemas.microsoft.com/office/drawing/2010/main">
                <a:solidFill>
                  <a:srgbClr val="FFFFFF"/>
                </a:solidFill>
              </a14:hiddenFill>
            </a:ext>
          </a:extLst>
        </p:spPr>
      </p:pic>
      <p:sp>
        <p:nvSpPr>
          <p:cNvPr id="61" name="Rectangle 60"/>
          <p:cNvSpPr/>
          <p:nvPr/>
        </p:nvSpPr>
        <p:spPr>
          <a:xfrm>
            <a:off x="185637" y="5001009"/>
            <a:ext cx="1914969" cy="12766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p:cNvSpPr txBox="1"/>
          <p:nvPr/>
        </p:nvSpPr>
        <p:spPr>
          <a:xfrm>
            <a:off x="183915" y="5945914"/>
            <a:ext cx="1916691" cy="307777"/>
          </a:xfrm>
          <a:prstGeom prst="rect">
            <a:avLst/>
          </a:prstGeom>
          <a:noFill/>
          <a:ln>
            <a:noFill/>
          </a:ln>
        </p:spPr>
        <p:txBody>
          <a:bodyPr wrap="square" rtlCol="0">
            <a:spAutoFit/>
          </a:bodyPr>
          <a:lstStyle/>
          <a:p>
            <a:pPr algn="ctr"/>
            <a:r>
              <a:rPr lang="en-GB" sz="1400" b="1" dirty="0" smtClean="0">
                <a:ln>
                  <a:solidFill>
                    <a:schemeClr val="bg1">
                      <a:lumMod val="50000"/>
                    </a:schemeClr>
                  </a:solidFill>
                </a:ln>
                <a:solidFill>
                  <a:schemeClr val="bg1"/>
                </a:solidFill>
              </a:rPr>
              <a:t>Our Sun</a:t>
            </a:r>
            <a:endParaRPr lang="en-GB" sz="1400" b="1" dirty="0">
              <a:ln>
                <a:solidFill>
                  <a:schemeClr val="bg1">
                    <a:lumMod val="50000"/>
                  </a:schemeClr>
                </a:solidFill>
              </a:ln>
              <a:solidFill>
                <a:schemeClr val="bg1"/>
              </a:solidFill>
            </a:endParaRPr>
          </a:p>
        </p:txBody>
      </p:sp>
      <p:pic>
        <p:nvPicPr>
          <p:cNvPr id="64" name="Picture 2" descr="http://pluto.jhuapl.edu/common/content/photos/artistRenderings/SatelliteApproachingPlu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506" b="4134"/>
          <a:stretch/>
        </p:blipFill>
        <p:spPr bwMode="auto">
          <a:xfrm>
            <a:off x="175435" y="3520322"/>
            <a:ext cx="1929015" cy="1282865"/>
          </a:xfrm>
          <a:prstGeom prst="rect">
            <a:avLst/>
          </a:prstGeom>
          <a:noFill/>
          <a:extLst>
            <a:ext uri="{909E8E84-426E-40DD-AFC4-6F175D3DCCD1}">
              <a14:hiddenFill xmlns:a14="http://schemas.microsoft.com/office/drawing/2010/main">
                <a:solidFill>
                  <a:srgbClr val="FFFFFF"/>
                </a:solidFill>
              </a14:hiddenFill>
            </a:ext>
          </a:extLst>
        </p:spPr>
      </p:pic>
      <p:sp>
        <p:nvSpPr>
          <p:cNvPr id="65" name="Rectangle 64"/>
          <p:cNvSpPr/>
          <p:nvPr/>
        </p:nvSpPr>
        <p:spPr>
          <a:xfrm>
            <a:off x="174763" y="3522508"/>
            <a:ext cx="1929687" cy="128645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65"/>
          <p:cNvSpPr txBox="1"/>
          <p:nvPr/>
        </p:nvSpPr>
        <p:spPr>
          <a:xfrm>
            <a:off x="172583" y="4287932"/>
            <a:ext cx="1931422" cy="523220"/>
          </a:xfrm>
          <a:prstGeom prst="rect">
            <a:avLst/>
          </a:prstGeom>
          <a:noFill/>
          <a:ln>
            <a:noFill/>
          </a:ln>
        </p:spPr>
        <p:txBody>
          <a:bodyPr wrap="square" rtlCol="0">
            <a:spAutoFit/>
          </a:bodyPr>
          <a:lstStyle/>
          <a:p>
            <a:pPr algn="ctr"/>
            <a:r>
              <a:rPr lang="en-GB" sz="1400" b="1" dirty="0" smtClean="0">
                <a:ln>
                  <a:solidFill>
                    <a:schemeClr val="bg1">
                      <a:lumMod val="50000"/>
                    </a:schemeClr>
                  </a:solidFill>
                </a:ln>
                <a:solidFill>
                  <a:schemeClr val="bg1"/>
                </a:solidFill>
              </a:rPr>
              <a:t>New Horizons Spacecraft</a:t>
            </a:r>
            <a:endParaRPr lang="en-GB" sz="1400" b="1" dirty="0">
              <a:ln>
                <a:solidFill>
                  <a:schemeClr val="bg1">
                    <a:lumMod val="50000"/>
                  </a:schemeClr>
                </a:solidFill>
              </a:ln>
              <a:solidFill>
                <a:schemeClr val="bg1"/>
              </a:solidFill>
            </a:endParaRPr>
          </a:p>
        </p:txBody>
      </p:sp>
      <p:pic>
        <p:nvPicPr>
          <p:cNvPr id="68" name="Picture 4" descr="http://imgsrc.hubblesite.org/hu/db/images/hs-2016-15-a-large_web.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5217" b="18021"/>
          <a:stretch/>
        </p:blipFill>
        <p:spPr bwMode="auto">
          <a:xfrm>
            <a:off x="185834" y="6459376"/>
            <a:ext cx="1923314" cy="1284047"/>
          </a:xfrm>
          <a:prstGeom prst="rect">
            <a:avLst/>
          </a:prstGeom>
          <a:noFill/>
          <a:extLst>
            <a:ext uri="{909E8E84-426E-40DD-AFC4-6F175D3DCCD1}">
              <a14:hiddenFill xmlns:a14="http://schemas.microsoft.com/office/drawing/2010/main">
                <a:solidFill>
                  <a:srgbClr val="FFFFFF"/>
                </a:solidFill>
              </a14:hiddenFill>
            </a:ext>
          </a:extLst>
        </p:spPr>
      </p:pic>
      <p:sp>
        <p:nvSpPr>
          <p:cNvPr id="69" name="Rectangle 68"/>
          <p:cNvSpPr/>
          <p:nvPr/>
        </p:nvSpPr>
        <p:spPr>
          <a:xfrm>
            <a:off x="185834" y="6466973"/>
            <a:ext cx="1923314" cy="128220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TextBox 69"/>
          <p:cNvSpPr txBox="1"/>
          <p:nvPr/>
        </p:nvSpPr>
        <p:spPr>
          <a:xfrm>
            <a:off x="184105" y="7429625"/>
            <a:ext cx="1925043" cy="307777"/>
          </a:xfrm>
          <a:prstGeom prst="rect">
            <a:avLst/>
          </a:prstGeom>
          <a:noFill/>
        </p:spPr>
        <p:txBody>
          <a:bodyPr wrap="square" rtlCol="0">
            <a:spAutoFit/>
          </a:bodyPr>
          <a:lstStyle/>
          <a:p>
            <a:pPr algn="ctr"/>
            <a:r>
              <a:rPr lang="en-GB" sz="1400" b="1" dirty="0" smtClean="0">
                <a:ln>
                  <a:solidFill>
                    <a:schemeClr val="bg1">
                      <a:lumMod val="50000"/>
                    </a:schemeClr>
                  </a:solidFill>
                </a:ln>
                <a:solidFill>
                  <a:schemeClr val="bg1"/>
                </a:solidFill>
              </a:rPr>
              <a:t>Mars</a:t>
            </a:r>
            <a:endParaRPr lang="en-GB" sz="1400" b="1" dirty="0">
              <a:ln>
                <a:solidFill>
                  <a:schemeClr val="bg1">
                    <a:lumMod val="50000"/>
                  </a:schemeClr>
                </a:solidFill>
              </a:ln>
              <a:solidFill>
                <a:schemeClr val="bg1"/>
              </a:solidFill>
            </a:endParaRPr>
          </a:p>
        </p:txBody>
      </p:sp>
      <p:pic>
        <p:nvPicPr>
          <p:cNvPr id="72" name="Picture 2" descr="http://imgsrc.hubblesite.org/hu/db/images/hs-2012-04-c-xlarge_web.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24667" b="13475"/>
          <a:stretch/>
        </p:blipFill>
        <p:spPr bwMode="auto">
          <a:xfrm>
            <a:off x="176428" y="575256"/>
            <a:ext cx="1924178" cy="1279203"/>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p:cNvSpPr/>
          <p:nvPr/>
        </p:nvSpPr>
        <p:spPr>
          <a:xfrm>
            <a:off x="176428" y="577852"/>
            <a:ext cx="1924178" cy="12827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TextBox 73"/>
          <p:cNvSpPr txBox="1"/>
          <p:nvPr/>
        </p:nvSpPr>
        <p:spPr>
          <a:xfrm>
            <a:off x="176428" y="1564320"/>
            <a:ext cx="1925908" cy="307777"/>
          </a:xfrm>
          <a:prstGeom prst="rect">
            <a:avLst/>
          </a:prstGeom>
          <a:noFill/>
          <a:ln>
            <a:noFill/>
          </a:ln>
        </p:spPr>
        <p:txBody>
          <a:bodyPr wrap="square" rtlCol="0">
            <a:spAutoFit/>
          </a:bodyPr>
          <a:lstStyle/>
          <a:p>
            <a:pPr algn="ctr"/>
            <a:r>
              <a:rPr lang="en-GB" sz="1400" b="1" dirty="0" smtClean="0">
                <a:ln>
                  <a:solidFill>
                    <a:schemeClr val="bg1">
                      <a:lumMod val="50000"/>
                    </a:schemeClr>
                  </a:solidFill>
                </a:ln>
                <a:solidFill>
                  <a:schemeClr val="bg1"/>
                </a:solidFill>
              </a:rPr>
              <a:t>Andromeda Galaxy</a:t>
            </a:r>
            <a:endParaRPr lang="en-GB" sz="1400" b="1" dirty="0">
              <a:ln>
                <a:solidFill>
                  <a:schemeClr val="bg1">
                    <a:lumMod val="50000"/>
                  </a:schemeClr>
                </a:solidFill>
              </a:ln>
              <a:solidFill>
                <a:schemeClr val="bg1"/>
              </a:solidFill>
            </a:endParaRPr>
          </a:p>
        </p:txBody>
      </p:sp>
      <p:pic>
        <p:nvPicPr>
          <p:cNvPr id="76" name="Picture 4" descr="http://imgsrc.hubblesite.org/hu/db/images/hs-2013-43-a-full_jpg.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4535" b="17351"/>
          <a:stretch/>
        </p:blipFill>
        <p:spPr bwMode="auto">
          <a:xfrm>
            <a:off x="178164" y="2044919"/>
            <a:ext cx="1930984" cy="1289167"/>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p:cNvSpPr/>
          <p:nvPr/>
        </p:nvSpPr>
        <p:spPr>
          <a:xfrm>
            <a:off x="178164" y="2052964"/>
            <a:ext cx="1930984" cy="128732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TextBox 77"/>
          <p:cNvSpPr txBox="1"/>
          <p:nvPr/>
        </p:nvSpPr>
        <p:spPr>
          <a:xfrm>
            <a:off x="176428" y="3034354"/>
            <a:ext cx="1932720" cy="307777"/>
          </a:xfrm>
          <a:prstGeom prst="rect">
            <a:avLst/>
          </a:prstGeom>
          <a:noFill/>
        </p:spPr>
        <p:txBody>
          <a:bodyPr wrap="square" rtlCol="0">
            <a:spAutoFit/>
          </a:bodyPr>
          <a:lstStyle/>
          <a:p>
            <a:pPr algn="ctr"/>
            <a:r>
              <a:rPr lang="en-GB" sz="1400" b="1" dirty="0" smtClean="0">
                <a:ln>
                  <a:solidFill>
                    <a:schemeClr val="bg1">
                      <a:lumMod val="50000"/>
                    </a:schemeClr>
                  </a:solidFill>
                </a:ln>
                <a:solidFill>
                  <a:schemeClr val="bg1"/>
                </a:solidFill>
              </a:rPr>
              <a:t>Alpha Centauri</a:t>
            </a:r>
            <a:endParaRPr lang="en-GB" sz="1400" b="1" dirty="0">
              <a:ln>
                <a:solidFill>
                  <a:schemeClr val="bg1">
                    <a:lumMod val="50000"/>
                  </a:schemeClr>
                </a:solidFill>
              </a:ln>
              <a:solidFill>
                <a:schemeClr val="bg1"/>
              </a:solidFill>
            </a:endParaRPr>
          </a:p>
        </p:txBody>
      </p:sp>
      <p:sp>
        <p:nvSpPr>
          <p:cNvPr id="80" name="Rectangle 79"/>
          <p:cNvSpPr/>
          <p:nvPr/>
        </p:nvSpPr>
        <p:spPr>
          <a:xfrm>
            <a:off x="182435" y="7919729"/>
            <a:ext cx="1930984" cy="1287322"/>
          </a:xfrm>
          <a:prstGeom prst="rect">
            <a:avLst/>
          </a:prstGeom>
          <a:solidFill>
            <a:srgbClr val="00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1" name="Picture 8" descr="http://sohowww.nascom.nasa.gov/gallery/Spacecraft/large/Bottom02black.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4840" y="7919729"/>
            <a:ext cx="1226175" cy="1287322"/>
          </a:xfrm>
          <a:prstGeom prst="rect">
            <a:avLst/>
          </a:prstGeom>
          <a:noFill/>
          <a:extLst>
            <a:ext uri="{909E8E84-426E-40DD-AFC4-6F175D3DCCD1}">
              <a14:hiddenFill xmlns:a14="http://schemas.microsoft.com/office/drawing/2010/main">
                <a:solidFill>
                  <a:srgbClr val="FFFFFF"/>
                </a:solidFill>
              </a14:hiddenFill>
            </a:ext>
          </a:extLst>
        </p:spPr>
      </p:pic>
      <p:sp>
        <p:nvSpPr>
          <p:cNvPr id="82" name="TextBox 81"/>
          <p:cNvSpPr txBox="1"/>
          <p:nvPr/>
        </p:nvSpPr>
        <p:spPr>
          <a:xfrm>
            <a:off x="179832" y="8683831"/>
            <a:ext cx="1932720" cy="523220"/>
          </a:xfrm>
          <a:prstGeom prst="rect">
            <a:avLst/>
          </a:prstGeom>
          <a:noFill/>
        </p:spPr>
        <p:txBody>
          <a:bodyPr wrap="square" rtlCol="0">
            <a:spAutoFit/>
          </a:bodyPr>
          <a:lstStyle/>
          <a:p>
            <a:pPr algn="ctr"/>
            <a:r>
              <a:rPr lang="en-GB" sz="1400" b="1" dirty="0" smtClean="0">
                <a:ln>
                  <a:solidFill>
                    <a:schemeClr val="bg1">
                      <a:lumMod val="50000"/>
                    </a:schemeClr>
                  </a:solidFill>
                </a:ln>
                <a:solidFill>
                  <a:schemeClr val="bg1"/>
                </a:solidFill>
              </a:rPr>
              <a:t>SOHO Solar Observatory</a:t>
            </a:r>
            <a:endParaRPr lang="en-GB" sz="1400" b="1" dirty="0">
              <a:ln>
                <a:solidFill>
                  <a:schemeClr val="bg1">
                    <a:lumMod val="50000"/>
                  </a:schemeClr>
                </a:solidFill>
              </a:ln>
              <a:solidFill>
                <a:schemeClr val="bg1"/>
              </a:solidFill>
            </a:endParaRPr>
          </a:p>
        </p:txBody>
      </p:sp>
      <p:grpSp>
        <p:nvGrpSpPr>
          <p:cNvPr id="2" name="Group 1"/>
          <p:cNvGrpSpPr/>
          <p:nvPr/>
        </p:nvGrpSpPr>
        <p:grpSpPr>
          <a:xfrm>
            <a:off x="2471267" y="5398756"/>
            <a:ext cx="1930801" cy="571497"/>
            <a:chOff x="2452962" y="5511676"/>
            <a:chExt cx="1930801" cy="571497"/>
          </a:xfrm>
        </p:grpSpPr>
        <p:sp>
          <p:nvSpPr>
            <p:cNvPr id="95" name="TextBox 94"/>
            <p:cNvSpPr txBox="1"/>
            <p:nvPr/>
          </p:nvSpPr>
          <p:spPr>
            <a:xfrm>
              <a:off x="2456101" y="5511676"/>
              <a:ext cx="1927662" cy="307777"/>
            </a:xfrm>
            <a:prstGeom prst="rect">
              <a:avLst/>
            </a:prstGeom>
            <a:noFill/>
            <a:ln>
              <a:noFill/>
            </a:ln>
          </p:spPr>
          <p:txBody>
            <a:bodyPr wrap="square" rtlCol="0">
              <a:spAutoFit/>
            </a:bodyPr>
            <a:lstStyle/>
            <a:p>
              <a:pPr algn="ctr"/>
              <a:r>
                <a:rPr lang="en-GB" sz="1400" b="1" dirty="0" smtClean="0">
                  <a:solidFill>
                    <a:schemeClr val="bg1"/>
                  </a:solidFill>
                </a:rPr>
                <a:t>93,000,000 miles = 1AU</a:t>
              </a:r>
            </a:p>
          </p:txBody>
        </p:sp>
        <p:sp>
          <p:nvSpPr>
            <p:cNvPr id="96" name="TextBox 95"/>
            <p:cNvSpPr txBox="1"/>
            <p:nvPr/>
          </p:nvSpPr>
          <p:spPr>
            <a:xfrm>
              <a:off x="2452962" y="5829257"/>
              <a:ext cx="1927662" cy="253916"/>
            </a:xfrm>
            <a:prstGeom prst="rect">
              <a:avLst/>
            </a:prstGeom>
            <a:noFill/>
          </p:spPr>
          <p:txBody>
            <a:bodyPr wrap="square" rtlCol="0">
              <a:spAutoFit/>
            </a:bodyPr>
            <a:lstStyle/>
            <a:p>
              <a:pPr algn="ctr"/>
              <a:r>
                <a:rPr lang="en-GB" sz="1050" dirty="0" smtClean="0">
                  <a:solidFill>
                    <a:schemeClr val="bg1"/>
                  </a:solidFill>
                </a:rPr>
                <a:t>AU = Astronomical Unit</a:t>
              </a:r>
              <a:endParaRPr lang="en-GB" sz="1050" dirty="0">
                <a:solidFill>
                  <a:schemeClr val="bg1"/>
                </a:solidFill>
              </a:endParaRPr>
            </a:p>
          </p:txBody>
        </p:sp>
      </p:grpSp>
      <p:sp>
        <p:nvSpPr>
          <p:cNvPr id="105" name="TextBox 104"/>
          <p:cNvSpPr txBox="1"/>
          <p:nvPr/>
        </p:nvSpPr>
        <p:spPr>
          <a:xfrm>
            <a:off x="2465139" y="4013975"/>
            <a:ext cx="1931827" cy="307777"/>
          </a:xfrm>
          <a:prstGeom prst="rect">
            <a:avLst/>
          </a:prstGeom>
          <a:noFill/>
          <a:ln>
            <a:noFill/>
          </a:ln>
        </p:spPr>
        <p:txBody>
          <a:bodyPr wrap="square" rtlCol="0">
            <a:spAutoFit/>
          </a:bodyPr>
          <a:lstStyle/>
          <a:p>
            <a:pPr algn="ctr"/>
            <a:r>
              <a:rPr lang="en-GB" sz="1400" b="1" dirty="0" smtClean="0">
                <a:solidFill>
                  <a:schemeClr val="bg1"/>
                </a:solidFill>
              </a:rPr>
              <a:t>39.53 AU</a:t>
            </a:r>
            <a:endParaRPr lang="en-GB" sz="1400" b="1" dirty="0">
              <a:solidFill>
                <a:schemeClr val="bg1"/>
              </a:solidFill>
            </a:endParaRPr>
          </a:p>
        </p:txBody>
      </p:sp>
      <p:sp>
        <p:nvSpPr>
          <p:cNvPr id="108" name="TextBox 107"/>
          <p:cNvSpPr txBox="1"/>
          <p:nvPr/>
        </p:nvSpPr>
        <p:spPr>
          <a:xfrm>
            <a:off x="2468533" y="6846467"/>
            <a:ext cx="1925040" cy="523220"/>
          </a:xfrm>
          <a:prstGeom prst="rect">
            <a:avLst/>
          </a:prstGeom>
          <a:noFill/>
        </p:spPr>
        <p:txBody>
          <a:bodyPr wrap="square" rtlCol="0">
            <a:spAutoFit/>
          </a:bodyPr>
          <a:lstStyle/>
          <a:p>
            <a:pPr algn="ctr"/>
            <a:r>
              <a:rPr lang="en-GB" sz="1400" b="1" dirty="0" smtClean="0">
                <a:solidFill>
                  <a:schemeClr val="bg1"/>
                </a:solidFill>
              </a:rPr>
              <a:t>48,000,000 to 234,000,000 miles</a:t>
            </a:r>
            <a:endParaRPr lang="en-GB" sz="1400" b="1" dirty="0">
              <a:solidFill>
                <a:schemeClr val="bg1"/>
              </a:solidFill>
            </a:endParaRPr>
          </a:p>
        </p:txBody>
      </p:sp>
      <p:sp>
        <p:nvSpPr>
          <p:cNvPr id="111" name="TextBox 110"/>
          <p:cNvSpPr txBox="1"/>
          <p:nvPr/>
        </p:nvSpPr>
        <p:spPr>
          <a:xfrm>
            <a:off x="2452962" y="8299795"/>
            <a:ext cx="1928667" cy="523220"/>
          </a:xfrm>
          <a:prstGeom prst="rect">
            <a:avLst/>
          </a:prstGeom>
          <a:noFill/>
        </p:spPr>
        <p:txBody>
          <a:bodyPr wrap="square" rtlCol="0">
            <a:spAutoFit/>
          </a:bodyPr>
          <a:lstStyle/>
          <a:p>
            <a:pPr algn="ctr"/>
            <a:r>
              <a:rPr lang="en-GB" sz="1400" b="1" dirty="0">
                <a:solidFill>
                  <a:schemeClr val="bg1"/>
                </a:solidFill>
              </a:rPr>
              <a:t>932,000 miles </a:t>
            </a:r>
            <a:endParaRPr lang="en-GB" sz="1400" b="1" dirty="0" smtClean="0">
              <a:solidFill>
                <a:schemeClr val="bg1"/>
              </a:solidFill>
            </a:endParaRPr>
          </a:p>
          <a:p>
            <a:pPr algn="ctr"/>
            <a:r>
              <a:rPr lang="en-GB" sz="1400" b="1" dirty="0" smtClean="0">
                <a:solidFill>
                  <a:schemeClr val="bg1"/>
                </a:solidFill>
                <a:sym typeface="Symbol" panose="05050102010706020507" pitchFamily="18" charset="2"/>
              </a:rPr>
              <a:t> </a:t>
            </a:r>
            <a:r>
              <a:rPr lang="en-GB" sz="1400" b="1" dirty="0">
                <a:solidFill>
                  <a:schemeClr val="bg1"/>
                </a:solidFill>
              </a:rPr>
              <a:t>1,500,000 km</a:t>
            </a:r>
          </a:p>
        </p:txBody>
      </p:sp>
      <p:grpSp>
        <p:nvGrpSpPr>
          <p:cNvPr id="3" name="Group 2"/>
          <p:cNvGrpSpPr/>
          <p:nvPr/>
        </p:nvGrpSpPr>
        <p:grpSpPr>
          <a:xfrm>
            <a:off x="2462428" y="2411422"/>
            <a:ext cx="1927481" cy="737488"/>
            <a:chOff x="2469665" y="2551213"/>
            <a:chExt cx="1927481" cy="737488"/>
          </a:xfrm>
        </p:grpSpPr>
        <p:sp>
          <p:nvSpPr>
            <p:cNvPr id="114" name="TextBox 113"/>
            <p:cNvSpPr txBox="1"/>
            <p:nvPr/>
          </p:nvSpPr>
          <p:spPr>
            <a:xfrm>
              <a:off x="2469665" y="2551213"/>
              <a:ext cx="1925211" cy="307777"/>
            </a:xfrm>
            <a:prstGeom prst="rect">
              <a:avLst/>
            </a:prstGeom>
            <a:noFill/>
          </p:spPr>
          <p:txBody>
            <a:bodyPr wrap="square" rtlCol="0">
              <a:spAutoFit/>
            </a:bodyPr>
            <a:lstStyle/>
            <a:p>
              <a:pPr algn="ctr"/>
              <a:r>
                <a:rPr lang="en-GB" sz="1400" b="1" dirty="0" smtClean="0">
                  <a:solidFill>
                    <a:schemeClr val="bg1"/>
                  </a:solidFill>
                </a:rPr>
                <a:t>4.367 light years</a:t>
              </a:r>
              <a:endParaRPr lang="en-GB" sz="1400" b="1" dirty="0">
                <a:solidFill>
                  <a:schemeClr val="bg1"/>
                </a:solidFill>
              </a:endParaRPr>
            </a:p>
          </p:txBody>
        </p:sp>
        <p:sp>
          <p:nvSpPr>
            <p:cNvPr id="115" name="TextBox 114"/>
            <p:cNvSpPr txBox="1"/>
            <p:nvPr/>
          </p:nvSpPr>
          <p:spPr>
            <a:xfrm>
              <a:off x="2471935" y="2873203"/>
              <a:ext cx="1925211" cy="415498"/>
            </a:xfrm>
            <a:prstGeom prst="rect">
              <a:avLst/>
            </a:prstGeom>
            <a:noFill/>
          </p:spPr>
          <p:txBody>
            <a:bodyPr wrap="square" rtlCol="0">
              <a:spAutoFit/>
            </a:bodyPr>
            <a:lstStyle/>
            <a:p>
              <a:pPr algn="ctr"/>
              <a:r>
                <a:rPr lang="en-GB" sz="1050" dirty="0" smtClean="0">
                  <a:solidFill>
                    <a:schemeClr val="bg1"/>
                  </a:solidFill>
                </a:rPr>
                <a:t>1 light year </a:t>
              </a:r>
              <a:r>
                <a:rPr lang="en-GB" sz="1050" dirty="0">
                  <a:solidFill>
                    <a:schemeClr val="bg1"/>
                  </a:solidFill>
                  <a:sym typeface="Symbol" panose="05050102010706020507" pitchFamily="18" charset="2"/>
                </a:rPr>
                <a:t></a:t>
              </a:r>
              <a:r>
                <a:rPr lang="en-GB" sz="1050" dirty="0" smtClean="0">
                  <a:solidFill>
                    <a:schemeClr val="bg1"/>
                  </a:solidFill>
                </a:rPr>
                <a:t> 5.879 </a:t>
              </a:r>
              <a:r>
                <a:rPr lang="en-GB" sz="1050" dirty="0" smtClean="0">
                  <a:solidFill>
                    <a:schemeClr val="bg1"/>
                  </a:solidFill>
                  <a:sym typeface="Symbol" panose="05050102010706020507" pitchFamily="18" charset="2"/>
                </a:rPr>
                <a:t> 10</a:t>
              </a:r>
              <a:r>
                <a:rPr lang="en-GB" sz="1050" baseline="30000" dirty="0" smtClean="0">
                  <a:solidFill>
                    <a:schemeClr val="bg1"/>
                  </a:solidFill>
                  <a:sym typeface="Symbol" panose="05050102010706020507" pitchFamily="18" charset="2"/>
                </a:rPr>
                <a:t>12</a:t>
              </a:r>
              <a:r>
                <a:rPr lang="en-GB" sz="1050" dirty="0" smtClean="0">
                  <a:solidFill>
                    <a:schemeClr val="bg1"/>
                  </a:solidFill>
                  <a:sym typeface="Symbol" panose="05050102010706020507" pitchFamily="18" charset="2"/>
                </a:rPr>
                <a:t> miles</a:t>
              </a:r>
            </a:p>
            <a:p>
              <a:pPr algn="ctr"/>
              <a:r>
                <a:rPr lang="en-GB" sz="1050" dirty="0" smtClean="0">
                  <a:solidFill>
                    <a:schemeClr val="bg1"/>
                  </a:solidFill>
                  <a:sym typeface="Symbol" panose="05050102010706020507" pitchFamily="18" charset="2"/>
                </a:rPr>
                <a:t>1 light second  186,000 miles </a:t>
              </a:r>
              <a:endParaRPr lang="en-GB" sz="1050" dirty="0">
                <a:solidFill>
                  <a:schemeClr val="bg1"/>
                </a:solidFill>
              </a:endParaRPr>
            </a:p>
          </p:txBody>
        </p:sp>
      </p:grpSp>
      <p:grpSp>
        <p:nvGrpSpPr>
          <p:cNvPr id="5" name="Group 4"/>
          <p:cNvGrpSpPr/>
          <p:nvPr/>
        </p:nvGrpSpPr>
        <p:grpSpPr>
          <a:xfrm>
            <a:off x="2471058" y="902147"/>
            <a:ext cx="1925908" cy="716788"/>
            <a:chOff x="2469665" y="1114080"/>
            <a:chExt cx="1925908" cy="716788"/>
          </a:xfrm>
        </p:grpSpPr>
        <p:sp>
          <p:nvSpPr>
            <p:cNvPr id="118" name="TextBox 117"/>
            <p:cNvSpPr txBox="1"/>
            <p:nvPr/>
          </p:nvSpPr>
          <p:spPr>
            <a:xfrm>
              <a:off x="2472796" y="1114080"/>
              <a:ext cx="1922777" cy="307777"/>
            </a:xfrm>
            <a:prstGeom prst="rect">
              <a:avLst/>
            </a:prstGeom>
            <a:noFill/>
          </p:spPr>
          <p:txBody>
            <a:bodyPr wrap="square" rtlCol="0">
              <a:spAutoFit/>
            </a:bodyPr>
            <a:lstStyle/>
            <a:p>
              <a:pPr algn="ctr"/>
              <a:r>
                <a:rPr lang="en-GB" sz="1400" b="1" dirty="0" smtClean="0">
                  <a:solidFill>
                    <a:schemeClr val="bg1"/>
                  </a:solidFill>
                </a:rPr>
                <a:t>2,537,000 light years</a:t>
              </a:r>
              <a:endParaRPr lang="en-GB" sz="1400" b="1" dirty="0">
                <a:solidFill>
                  <a:schemeClr val="bg1"/>
                </a:solidFill>
              </a:endParaRPr>
            </a:p>
          </p:txBody>
        </p:sp>
        <p:sp>
          <p:nvSpPr>
            <p:cNvPr id="119" name="TextBox 118"/>
            <p:cNvSpPr txBox="1"/>
            <p:nvPr/>
          </p:nvSpPr>
          <p:spPr>
            <a:xfrm>
              <a:off x="2469665" y="1415370"/>
              <a:ext cx="1922777" cy="415498"/>
            </a:xfrm>
            <a:prstGeom prst="rect">
              <a:avLst/>
            </a:prstGeom>
            <a:noFill/>
          </p:spPr>
          <p:txBody>
            <a:bodyPr wrap="square" rtlCol="0">
              <a:spAutoFit/>
            </a:bodyPr>
            <a:lstStyle/>
            <a:p>
              <a:pPr algn="ctr"/>
              <a:r>
                <a:rPr lang="en-GB" sz="1050" dirty="0" smtClean="0">
                  <a:solidFill>
                    <a:schemeClr val="bg1"/>
                  </a:solidFill>
                </a:rPr>
                <a:t>1 light year </a:t>
              </a:r>
              <a:r>
                <a:rPr lang="en-GB" sz="1050" dirty="0">
                  <a:solidFill>
                    <a:schemeClr val="bg1"/>
                  </a:solidFill>
                  <a:sym typeface="Symbol" panose="05050102010706020507" pitchFamily="18" charset="2"/>
                </a:rPr>
                <a:t></a:t>
              </a:r>
              <a:r>
                <a:rPr lang="en-GB" sz="1050" dirty="0" smtClean="0">
                  <a:solidFill>
                    <a:schemeClr val="bg1"/>
                  </a:solidFill>
                </a:rPr>
                <a:t> 5.879 </a:t>
              </a:r>
              <a:r>
                <a:rPr lang="en-GB" sz="1050" dirty="0" smtClean="0">
                  <a:solidFill>
                    <a:schemeClr val="bg1"/>
                  </a:solidFill>
                  <a:sym typeface="Symbol" panose="05050102010706020507" pitchFamily="18" charset="2"/>
                </a:rPr>
                <a:t> 10</a:t>
              </a:r>
              <a:r>
                <a:rPr lang="en-GB" sz="1050" baseline="30000" dirty="0" smtClean="0">
                  <a:solidFill>
                    <a:schemeClr val="bg1"/>
                  </a:solidFill>
                  <a:sym typeface="Symbol" panose="05050102010706020507" pitchFamily="18" charset="2"/>
                </a:rPr>
                <a:t>12</a:t>
              </a:r>
              <a:r>
                <a:rPr lang="en-GB" sz="1050" dirty="0" smtClean="0">
                  <a:solidFill>
                    <a:schemeClr val="bg1"/>
                  </a:solidFill>
                  <a:sym typeface="Symbol" panose="05050102010706020507" pitchFamily="18" charset="2"/>
                </a:rPr>
                <a:t> miles</a:t>
              </a:r>
            </a:p>
            <a:p>
              <a:pPr algn="ctr"/>
              <a:r>
                <a:rPr lang="en-GB" sz="1050" dirty="0" smtClean="0">
                  <a:solidFill>
                    <a:schemeClr val="bg1"/>
                  </a:solidFill>
                  <a:sym typeface="Symbol" panose="05050102010706020507" pitchFamily="18" charset="2"/>
                </a:rPr>
                <a:t>1 light second  186,000 miles </a:t>
              </a:r>
              <a:endParaRPr lang="en-GB" sz="1050" dirty="0">
                <a:solidFill>
                  <a:schemeClr val="bg1"/>
                </a:solidFill>
              </a:endParaRPr>
            </a:p>
          </p:txBody>
        </p:sp>
      </p:grpSp>
      <p:sp>
        <p:nvSpPr>
          <p:cNvPr id="128" name="TextBox 127"/>
          <p:cNvSpPr txBox="1"/>
          <p:nvPr/>
        </p:nvSpPr>
        <p:spPr>
          <a:xfrm>
            <a:off x="4585097" y="6596296"/>
            <a:ext cx="2272903" cy="1131079"/>
          </a:xfrm>
          <a:prstGeom prst="rect">
            <a:avLst/>
          </a:prstGeom>
          <a:noFill/>
        </p:spPr>
        <p:txBody>
          <a:bodyPr wrap="square" rtlCol="0">
            <a:spAutoFit/>
          </a:bodyPr>
          <a:lstStyle/>
          <a:p>
            <a:pPr algn="just"/>
            <a:r>
              <a:rPr lang="en-GB" sz="750" dirty="0" smtClean="0">
                <a:solidFill>
                  <a:schemeClr val="bg1"/>
                </a:solidFill>
              </a:rPr>
              <a:t>These distances are the closest and farthest between this planet and the Earth.  The distance varies as the Earth orbits our Sun much faster than this planet, consequently they are sometimes closer together and sometimes further apart.</a:t>
            </a:r>
          </a:p>
          <a:p>
            <a:pPr algn="just"/>
            <a:endParaRPr lang="en-GB" sz="750" dirty="0">
              <a:solidFill>
                <a:schemeClr val="bg1"/>
              </a:solidFill>
            </a:endParaRPr>
          </a:p>
          <a:p>
            <a:pPr algn="just"/>
            <a:r>
              <a:rPr lang="en-GB" sz="750" dirty="0" smtClean="0">
                <a:solidFill>
                  <a:schemeClr val="bg1"/>
                </a:solidFill>
              </a:rPr>
              <a:t>These distances are extremely important in planning any space mission to this planet, and will be particularly so for any manned mission.</a:t>
            </a:r>
            <a:endParaRPr lang="en-GB" sz="750" dirty="0">
              <a:solidFill>
                <a:schemeClr val="bg1"/>
              </a:solidFill>
            </a:endParaRPr>
          </a:p>
        </p:txBody>
      </p:sp>
      <p:sp>
        <p:nvSpPr>
          <p:cNvPr id="131" name="TextBox 130"/>
          <p:cNvSpPr txBox="1"/>
          <p:nvPr/>
        </p:nvSpPr>
        <p:spPr>
          <a:xfrm>
            <a:off x="4572000" y="3596214"/>
            <a:ext cx="2286000" cy="1131079"/>
          </a:xfrm>
          <a:prstGeom prst="rect">
            <a:avLst/>
          </a:prstGeom>
          <a:noFill/>
        </p:spPr>
        <p:txBody>
          <a:bodyPr wrap="square" rtlCol="0">
            <a:spAutoFit/>
          </a:bodyPr>
          <a:lstStyle/>
          <a:p>
            <a:pPr algn="just"/>
            <a:r>
              <a:rPr lang="en-GB" sz="750" dirty="0" smtClean="0">
                <a:solidFill>
                  <a:schemeClr val="bg1"/>
                </a:solidFill>
              </a:rPr>
              <a:t>This spacecraft was launched in 2006 and performed a flyby of Pluto in 2015, being the first ever spacecraft to achieve this.</a:t>
            </a:r>
          </a:p>
          <a:p>
            <a:pPr algn="just"/>
            <a:endParaRPr lang="en-GB" sz="750" dirty="0">
              <a:solidFill>
                <a:schemeClr val="bg1"/>
              </a:solidFill>
            </a:endParaRPr>
          </a:p>
          <a:p>
            <a:pPr algn="just"/>
            <a:r>
              <a:rPr lang="en-GB" sz="750" dirty="0" smtClean="0">
                <a:solidFill>
                  <a:schemeClr val="bg1"/>
                </a:solidFill>
              </a:rPr>
              <a:t>The spacecraft has since continued to travel beyond Pluto’s orbit and to reach the Kuiper Belt in 2019.</a:t>
            </a:r>
          </a:p>
          <a:p>
            <a:pPr algn="just"/>
            <a:endParaRPr lang="en-GB" sz="750" dirty="0">
              <a:solidFill>
                <a:schemeClr val="bg1"/>
              </a:solidFill>
            </a:endParaRPr>
          </a:p>
          <a:p>
            <a:pPr algn="just"/>
            <a:r>
              <a:rPr lang="en-GB" sz="750" dirty="0" smtClean="0">
                <a:solidFill>
                  <a:schemeClr val="bg1"/>
                </a:solidFill>
              </a:rPr>
              <a:t>This distance is important as it provides an effective size (radius) of our solar system.</a:t>
            </a:r>
          </a:p>
        </p:txBody>
      </p:sp>
      <p:sp>
        <p:nvSpPr>
          <p:cNvPr id="134" name="TextBox 133"/>
          <p:cNvSpPr txBox="1"/>
          <p:nvPr/>
        </p:nvSpPr>
        <p:spPr>
          <a:xfrm>
            <a:off x="4572000" y="5042316"/>
            <a:ext cx="2286000" cy="1246495"/>
          </a:xfrm>
          <a:prstGeom prst="rect">
            <a:avLst/>
          </a:prstGeom>
          <a:noFill/>
        </p:spPr>
        <p:txBody>
          <a:bodyPr wrap="square" rtlCol="0">
            <a:spAutoFit/>
          </a:bodyPr>
          <a:lstStyle/>
          <a:p>
            <a:pPr algn="just"/>
            <a:r>
              <a:rPr lang="en-GB" sz="750" dirty="0" smtClean="0">
                <a:solidFill>
                  <a:schemeClr val="bg1"/>
                </a:solidFill>
              </a:rPr>
              <a:t>This is the distance to our Sun and is important as it enables us to work out much of the science of life here on Earth.</a:t>
            </a:r>
          </a:p>
          <a:p>
            <a:pPr algn="just"/>
            <a:endParaRPr lang="en-GB" sz="750" dirty="0">
              <a:solidFill>
                <a:schemeClr val="bg1"/>
              </a:solidFill>
            </a:endParaRPr>
          </a:p>
          <a:p>
            <a:pPr algn="just"/>
            <a:r>
              <a:rPr lang="en-GB" sz="750" dirty="0" smtClean="0">
                <a:solidFill>
                  <a:schemeClr val="bg1"/>
                </a:solidFill>
              </a:rPr>
              <a:t>This distance is a standard unit in astronomy  and provides a guide to other distances relative to our Earth and Sun.</a:t>
            </a:r>
          </a:p>
          <a:p>
            <a:pPr algn="just"/>
            <a:endParaRPr lang="en-GB" sz="750" dirty="0">
              <a:solidFill>
                <a:schemeClr val="bg1"/>
              </a:solidFill>
            </a:endParaRPr>
          </a:p>
          <a:p>
            <a:pPr algn="just"/>
            <a:r>
              <a:rPr lang="en-GB" sz="750" dirty="0" smtClean="0">
                <a:solidFill>
                  <a:schemeClr val="bg1"/>
                </a:solidFill>
              </a:rPr>
              <a:t>This distance was unknown until the 1761 Transit of Venus across the face of the Sun.</a:t>
            </a:r>
            <a:endParaRPr lang="en-GB" sz="750" dirty="0">
              <a:solidFill>
                <a:schemeClr val="bg1"/>
              </a:solidFill>
            </a:endParaRPr>
          </a:p>
        </p:txBody>
      </p:sp>
      <p:sp>
        <p:nvSpPr>
          <p:cNvPr id="137" name="TextBox 136"/>
          <p:cNvSpPr txBox="1"/>
          <p:nvPr/>
        </p:nvSpPr>
        <p:spPr>
          <a:xfrm>
            <a:off x="4582687" y="2239379"/>
            <a:ext cx="2277719" cy="900246"/>
          </a:xfrm>
          <a:prstGeom prst="rect">
            <a:avLst/>
          </a:prstGeom>
          <a:noFill/>
        </p:spPr>
        <p:txBody>
          <a:bodyPr wrap="square" rtlCol="0">
            <a:spAutoFit/>
          </a:bodyPr>
          <a:lstStyle/>
          <a:p>
            <a:pPr algn="just"/>
            <a:r>
              <a:rPr lang="en-GB" sz="750" dirty="0" smtClean="0">
                <a:solidFill>
                  <a:schemeClr val="bg1"/>
                </a:solidFill>
              </a:rPr>
              <a:t>Beyond the solar system, this is the nearest star to Earth. </a:t>
            </a:r>
          </a:p>
          <a:p>
            <a:pPr algn="just"/>
            <a:endParaRPr lang="en-GB" sz="750" dirty="0">
              <a:solidFill>
                <a:schemeClr val="bg1"/>
              </a:solidFill>
            </a:endParaRPr>
          </a:p>
          <a:p>
            <a:pPr algn="just"/>
            <a:r>
              <a:rPr lang="en-GB" sz="750" dirty="0" smtClean="0">
                <a:solidFill>
                  <a:schemeClr val="bg1"/>
                </a:solidFill>
              </a:rPr>
              <a:t>This distance is important because it is the smallest distance that light from the stars has to travel to reach us.  It is also the shortest time in which light has travelled from any star to reach us on Earth.</a:t>
            </a:r>
            <a:endParaRPr lang="en-GB" sz="750" dirty="0">
              <a:solidFill>
                <a:schemeClr val="bg1"/>
              </a:solidFill>
            </a:endParaRPr>
          </a:p>
        </p:txBody>
      </p:sp>
      <p:sp>
        <p:nvSpPr>
          <p:cNvPr id="140" name="TextBox 139"/>
          <p:cNvSpPr txBox="1"/>
          <p:nvPr/>
        </p:nvSpPr>
        <p:spPr>
          <a:xfrm>
            <a:off x="4582023" y="653705"/>
            <a:ext cx="2275976" cy="1131079"/>
          </a:xfrm>
          <a:prstGeom prst="rect">
            <a:avLst/>
          </a:prstGeom>
          <a:noFill/>
        </p:spPr>
        <p:txBody>
          <a:bodyPr wrap="square" rtlCol="0">
            <a:spAutoFit/>
          </a:bodyPr>
          <a:lstStyle/>
          <a:p>
            <a:pPr algn="just"/>
            <a:r>
              <a:rPr lang="en-GB" sz="750" dirty="0" smtClean="0">
                <a:solidFill>
                  <a:schemeClr val="bg1"/>
                </a:solidFill>
              </a:rPr>
              <a:t>Of the 100 billion galaxies in the universe, this is the closest to us.</a:t>
            </a:r>
          </a:p>
          <a:p>
            <a:pPr algn="just"/>
            <a:endParaRPr lang="en-GB" sz="750" dirty="0" smtClean="0">
              <a:solidFill>
                <a:schemeClr val="bg1"/>
              </a:solidFill>
            </a:endParaRPr>
          </a:p>
          <a:p>
            <a:pPr algn="just"/>
            <a:r>
              <a:rPr lang="en-GB" sz="750" dirty="0" smtClean="0">
                <a:solidFill>
                  <a:schemeClr val="bg1"/>
                </a:solidFill>
              </a:rPr>
              <a:t>This distance is important because this galaxy is travelling towards our own and will one day collide with ours.  </a:t>
            </a:r>
          </a:p>
          <a:p>
            <a:pPr algn="just"/>
            <a:endParaRPr lang="en-GB" sz="750" dirty="0">
              <a:solidFill>
                <a:schemeClr val="bg1"/>
              </a:solidFill>
            </a:endParaRPr>
          </a:p>
          <a:p>
            <a:pPr algn="just"/>
            <a:r>
              <a:rPr lang="en-GB" sz="750" dirty="0" smtClean="0">
                <a:solidFill>
                  <a:schemeClr val="bg1"/>
                </a:solidFill>
              </a:rPr>
              <a:t>This galaxy </a:t>
            </a:r>
            <a:r>
              <a:rPr lang="en-GB" sz="750" dirty="0">
                <a:solidFill>
                  <a:schemeClr val="bg1"/>
                </a:solidFill>
              </a:rPr>
              <a:t>is a spiral galaxy and contains around 1 trillion stars</a:t>
            </a:r>
            <a:r>
              <a:rPr lang="en-GB" sz="750" dirty="0" smtClean="0">
                <a:solidFill>
                  <a:schemeClr val="bg1"/>
                </a:solidFill>
              </a:rPr>
              <a:t>.</a:t>
            </a:r>
            <a:endParaRPr lang="en-GB" sz="750" dirty="0">
              <a:solidFill>
                <a:schemeClr val="bg1"/>
              </a:solidFill>
            </a:endParaRPr>
          </a:p>
        </p:txBody>
      </p:sp>
      <p:sp>
        <p:nvSpPr>
          <p:cNvPr id="146" name="TextBox 145"/>
          <p:cNvSpPr txBox="1"/>
          <p:nvPr/>
        </p:nvSpPr>
        <p:spPr>
          <a:xfrm>
            <a:off x="4585096" y="7940142"/>
            <a:ext cx="2272903" cy="1246495"/>
          </a:xfrm>
          <a:prstGeom prst="rect">
            <a:avLst/>
          </a:prstGeom>
          <a:noFill/>
        </p:spPr>
        <p:txBody>
          <a:bodyPr wrap="square" rtlCol="0">
            <a:spAutoFit/>
          </a:bodyPr>
          <a:lstStyle/>
          <a:p>
            <a:pPr algn="just"/>
            <a:r>
              <a:rPr lang="en-GB" sz="750" dirty="0" smtClean="0">
                <a:solidFill>
                  <a:schemeClr val="bg1"/>
                </a:solidFill>
              </a:rPr>
              <a:t>This satellite enables scientists and astronomers to study and learn about our Sun. As a result of the satellite we now understand a lot more about how our Sun works and its effects on our Earth.</a:t>
            </a:r>
          </a:p>
          <a:p>
            <a:pPr algn="just"/>
            <a:endParaRPr lang="en-GB" sz="750" dirty="0">
              <a:solidFill>
                <a:schemeClr val="bg1"/>
              </a:solidFill>
            </a:endParaRPr>
          </a:p>
          <a:p>
            <a:pPr algn="just"/>
            <a:r>
              <a:rPr lang="en-GB" sz="750" dirty="0" smtClean="0">
                <a:solidFill>
                  <a:schemeClr val="bg1"/>
                </a:solidFill>
              </a:rPr>
              <a:t>This distance is important at it is the position of one of four </a:t>
            </a:r>
            <a:r>
              <a:rPr lang="en-GB" sz="750" i="1" dirty="0" smtClean="0">
                <a:solidFill>
                  <a:schemeClr val="bg1"/>
                </a:solidFill>
              </a:rPr>
              <a:t>Lagrange points </a:t>
            </a:r>
            <a:r>
              <a:rPr lang="en-GB" sz="750" dirty="0" smtClean="0">
                <a:solidFill>
                  <a:schemeClr val="bg1"/>
                </a:solidFill>
              </a:rPr>
              <a:t>around the Earth and, for this particular point, at which the gravitational pull of the Sun matches the opposing gravitational pull of the Earth.</a:t>
            </a:r>
            <a:endParaRPr lang="en-GB" sz="750" dirty="0">
              <a:solidFill>
                <a:schemeClr val="bg1"/>
              </a:solidFill>
            </a:endParaRPr>
          </a:p>
        </p:txBody>
      </p:sp>
    </p:spTree>
    <p:extLst>
      <p:ext uri="{BB962C8B-B14F-4D97-AF65-F5344CB8AC3E}">
        <p14:creationId xmlns:p14="http://schemas.microsoft.com/office/powerpoint/2010/main" val="32255465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1666</Words>
  <Application>Microsoft Office PowerPoint</Application>
  <PresentationFormat>A4 Paper (210x297 mm)</PresentationFormat>
  <Paragraphs>152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vector>
  </TitlesOfParts>
  <Company>Sir Isaac Newton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Colman</dc:creator>
  <cp:lastModifiedBy>Graham Colman</cp:lastModifiedBy>
  <cp:revision>9</cp:revision>
  <cp:lastPrinted>2016-06-20T12:06:48Z</cp:lastPrinted>
  <dcterms:created xsi:type="dcterms:W3CDTF">2016-06-20T08:24:09Z</dcterms:created>
  <dcterms:modified xsi:type="dcterms:W3CDTF">2016-06-20T16:11:53Z</dcterms:modified>
</cp:coreProperties>
</file>