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66" r:id="rId3"/>
    <p:sldId id="270" r:id="rId4"/>
    <p:sldId id="267" r:id="rId5"/>
    <p:sldId id="271" r:id="rId6"/>
    <p:sldId id="272" r:id="rId7"/>
    <p:sldId id="268" r:id="rId8"/>
    <p:sldId id="269" r:id="rId9"/>
    <p:sldId id="273" r:id="rId10"/>
    <p:sldId id="257" r:id="rId11"/>
    <p:sldId id="261" r:id="rId12"/>
    <p:sldId id="256" r:id="rId13"/>
    <p:sldId id="258" r:id="rId14"/>
    <p:sldId id="259" r:id="rId15"/>
    <p:sldId id="260" r:id="rId16"/>
    <p:sldId id="262" r:id="rId17"/>
    <p:sldId id="263" r:id="rId18"/>
    <p:sldId id="264" r:id="rId19"/>
    <p:sldId id="265" r:id="rId20"/>
    <p:sldId id="281" r:id="rId21"/>
  </p:sldIdLst>
  <p:sldSz cx="6858000" cy="9906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9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0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0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1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5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1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1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7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D50A-8C34-4EF0-BD4B-AF1D651B2D9F}" type="datetimeFigureOut">
              <a:rPr lang="en-GB" smtClean="0"/>
              <a:t>11/02/2024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2DA4-B593-46DF-881E-1A204C4C5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F091BC58-7CC3-4009-B488-5E8A51FC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543"/>
            <a:ext cx="6248400" cy="29238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9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Solar System Matchup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0C0BF20-5D20-406D-A27B-23CCD4C6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" y="3296816"/>
            <a:ext cx="685800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Match up the… </a:t>
            </a:r>
          </a:p>
          <a:p>
            <a:pPr algn="ctr">
              <a:spcBef>
                <a:spcPct val="50000"/>
              </a:spcBef>
            </a:pPr>
            <a:endParaRPr lang="en-GB" alt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Name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Picture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Number of moons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Length of day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Length of year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Interesting fact </a:t>
            </a:r>
          </a:p>
          <a:p>
            <a:pPr algn="ctr">
              <a:spcBef>
                <a:spcPct val="50000"/>
              </a:spcBef>
            </a:pPr>
            <a:endParaRPr lang="en-GB" alt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…to each planet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62687F-D77A-7C2A-475D-405B8256A2E8}"/>
              </a:ext>
            </a:extLst>
          </p:cNvPr>
          <p:cNvSpPr/>
          <p:nvPr/>
        </p:nvSpPr>
        <p:spPr>
          <a:xfrm>
            <a:off x="89915" y="5009285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E1904F-C089-F3FB-AE25-18CDDD354D1E}"/>
              </a:ext>
            </a:extLst>
          </p:cNvPr>
          <p:cNvSpPr/>
          <p:nvPr/>
        </p:nvSpPr>
        <p:spPr>
          <a:xfrm>
            <a:off x="3498956" y="2533083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514FD-5D4D-9AFE-3B91-2F275B54DDED}"/>
              </a:ext>
            </a:extLst>
          </p:cNvPr>
          <p:cNvSpPr/>
          <p:nvPr/>
        </p:nvSpPr>
        <p:spPr>
          <a:xfrm>
            <a:off x="89915" y="2533083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83E64-D3C9-6A58-9F09-47091E7DFF66}"/>
              </a:ext>
            </a:extLst>
          </p:cNvPr>
          <p:cNvSpPr/>
          <p:nvPr/>
        </p:nvSpPr>
        <p:spPr>
          <a:xfrm>
            <a:off x="3498956" y="45308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43D2E4-A971-ACC9-8753-99CC619AA5A3}"/>
              </a:ext>
            </a:extLst>
          </p:cNvPr>
          <p:cNvSpPr/>
          <p:nvPr/>
        </p:nvSpPr>
        <p:spPr>
          <a:xfrm>
            <a:off x="89915" y="45308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7AE98-61B1-CCC3-2F1B-E9FDECFC250A}"/>
              </a:ext>
            </a:extLst>
          </p:cNvPr>
          <p:cNvSpPr/>
          <p:nvPr/>
        </p:nvSpPr>
        <p:spPr>
          <a:xfrm>
            <a:off x="3498956" y="7492558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3775D9-239A-A195-D203-5C54168935E6}"/>
              </a:ext>
            </a:extLst>
          </p:cNvPr>
          <p:cNvSpPr/>
          <p:nvPr/>
        </p:nvSpPr>
        <p:spPr>
          <a:xfrm>
            <a:off x="89915" y="7492558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743196-9359-84C4-54EE-0A844CFBBD9C}"/>
              </a:ext>
            </a:extLst>
          </p:cNvPr>
          <p:cNvSpPr/>
          <p:nvPr/>
        </p:nvSpPr>
        <p:spPr>
          <a:xfrm>
            <a:off x="3498956" y="5009285"/>
            <a:ext cx="3269130" cy="2400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D3394-AAC9-0844-A91B-604A4C93F497}"/>
              </a:ext>
            </a:extLst>
          </p:cNvPr>
          <p:cNvCxnSpPr>
            <a:cxnSpLocks/>
          </p:cNvCxnSpPr>
          <p:nvPr/>
        </p:nvCxnSpPr>
        <p:spPr>
          <a:xfrm>
            <a:off x="3429000" y="215900"/>
            <a:ext cx="0" cy="94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FE4C5-3305-09C3-6CDC-58AD7126D896}"/>
              </a:ext>
            </a:extLst>
          </p:cNvPr>
          <p:cNvCxnSpPr>
            <a:cxnSpLocks/>
          </p:cNvCxnSpPr>
          <p:nvPr/>
        </p:nvCxnSpPr>
        <p:spPr>
          <a:xfrm>
            <a:off x="417934" y="4953000"/>
            <a:ext cx="6195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9F9895-D53C-5998-E80E-6DFDFB5F8239}"/>
              </a:ext>
            </a:extLst>
          </p:cNvPr>
          <p:cNvCxnSpPr>
            <a:cxnSpLocks/>
          </p:cNvCxnSpPr>
          <p:nvPr/>
        </p:nvCxnSpPr>
        <p:spPr>
          <a:xfrm>
            <a:off x="736600" y="24768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A23E0-57E9-4C40-C76D-0CE5CC2B23F7}"/>
              </a:ext>
            </a:extLst>
          </p:cNvPr>
          <p:cNvCxnSpPr>
            <a:cxnSpLocks/>
          </p:cNvCxnSpPr>
          <p:nvPr/>
        </p:nvCxnSpPr>
        <p:spPr>
          <a:xfrm>
            <a:off x="825500" y="74304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Venus will soon appear to sink and disappear right before our eyes">
            <a:extLst>
              <a:ext uri="{FF2B5EF4-FFF2-40B4-BE49-F238E27FC236}">
                <a16:creationId xmlns:a16="http://schemas.microsoft.com/office/drawing/2014/main" id="{CD4D178F-9F98-3460-3232-443B9BBCA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"/>
          <a:stretch/>
        </p:blipFill>
        <p:spPr bwMode="auto">
          <a:xfrm>
            <a:off x="3930651" y="55684"/>
            <a:ext cx="2400414" cy="23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rcury (planet) - Wikipedia">
            <a:extLst>
              <a:ext uri="{FF2B5EF4-FFF2-40B4-BE49-F238E27FC236}">
                <a16:creationId xmlns:a16="http://schemas.microsoft.com/office/drawing/2014/main" id="{E5E59B1F-C51B-C503-E2DE-E26DDCBAD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"/>
          <a:stretch/>
        </p:blipFill>
        <p:spPr bwMode="auto">
          <a:xfrm>
            <a:off x="584200" y="55684"/>
            <a:ext cx="2400414" cy="23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1D4F14F-7D05-827B-4951-DC015158D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533088"/>
            <a:ext cx="2400413" cy="24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verview | Mars – NASA Solar System Exploration">
            <a:extLst>
              <a:ext uri="{FF2B5EF4-FFF2-40B4-BE49-F238E27FC236}">
                <a16:creationId xmlns:a16="http://schemas.microsoft.com/office/drawing/2014/main" id="{5CA8E799-39D9-948B-7366-45CAA30B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1" y="2533087"/>
            <a:ext cx="2400414" cy="24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SA - Facts about Jupiter">
            <a:extLst>
              <a:ext uri="{FF2B5EF4-FFF2-40B4-BE49-F238E27FC236}">
                <a16:creationId xmlns:a16="http://schemas.microsoft.com/office/drawing/2014/main" id="{56A637CF-2363-8E57-AAB6-97F702042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t="6523" r="4372" b="8092"/>
          <a:stretch/>
        </p:blipFill>
        <p:spPr bwMode="auto">
          <a:xfrm>
            <a:off x="475326" y="5009286"/>
            <a:ext cx="2630751" cy="24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turn 2020">
            <a:extLst>
              <a:ext uri="{FF2B5EF4-FFF2-40B4-BE49-F238E27FC236}">
                <a16:creationId xmlns:a16="http://schemas.microsoft.com/office/drawing/2014/main" id="{380BDE57-A611-D914-9797-82F8646E8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4343" r="18889" b="19903"/>
          <a:stretch/>
        </p:blipFill>
        <p:spPr bwMode="auto">
          <a:xfrm>
            <a:off x="3498963" y="5248249"/>
            <a:ext cx="3269130" cy="188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Overview | Neptune – NASA Solar System Exploration">
            <a:extLst>
              <a:ext uri="{FF2B5EF4-FFF2-40B4-BE49-F238E27FC236}">
                <a16:creationId xmlns:a16="http://schemas.microsoft.com/office/drawing/2014/main" id="{96915B9D-C07D-A5B0-2508-1F1BDF625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t="6765" r="13634" b="5697"/>
          <a:stretch/>
        </p:blipFill>
        <p:spPr bwMode="auto">
          <a:xfrm>
            <a:off x="3847084" y="7492562"/>
            <a:ext cx="2592983" cy="24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ranus - Wikipedia">
            <a:extLst>
              <a:ext uri="{FF2B5EF4-FFF2-40B4-BE49-F238E27FC236}">
                <a16:creationId xmlns:a16="http://schemas.microsoft.com/office/drawing/2014/main" id="{C74079F5-F5F6-E349-2771-BD60FA0A0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87" r="6252" b="5053"/>
          <a:stretch/>
        </p:blipFill>
        <p:spPr bwMode="auto">
          <a:xfrm>
            <a:off x="673101" y="7492562"/>
            <a:ext cx="2318485" cy="24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7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D3394-AAC9-0844-A91B-604A4C93F497}"/>
              </a:ext>
            </a:extLst>
          </p:cNvPr>
          <p:cNvCxnSpPr>
            <a:cxnSpLocks/>
          </p:cNvCxnSpPr>
          <p:nvPr/>
        </p:nvCxnSpPr>
        <p:spPr>
          <a:xfrm>
            <a:off x="3429000" y="215900"/>
            <a:ext cx="0" cy="94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FE4C5-3305-09C3-6CDC-58AD7126D896}"/>
              </a:ext>
            </a:extLst>
          </p:cNvPr>
          <p:cNvCxnSpPr>
            <a:cxnSpLocks/>
          </p:cNvCxnSpPr>
          <p:nvPr/>
        </p:nvCxnSpPr>
        <p:spPr>
          <a:xfrm>
            <a:off x="417934" y="4953000"/>
            <a:ext cx="6195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9F9895-D53C-5998-E80E-6DFDFB5F8239}"/>
              </a:ext>
            </a:extLst>
          </p:cNvPr>
          <p:cNvCxnSpPr>
            <a:cxnSpLocks/>
          </p:cNvCxnSpPr>
          <p:nvPr/>
        </p:nvCxnSpPr>
        <p:spPr>
          <a:xfrm>
            <a:off x="736600" y="24768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A23E0-57E9-4C40-C76D-0CE5CC2B23F7}"/>
              </a:ext>
            </a:extLst>
          </p:cNvPr>
          <p:cNvCxnSpPr>
            <a:cxnSpLocks/>
          </p:cNvCxnSpPr>
          <p:nvPr/>
        </p:nvCxnSpPr>
        <p:spPr>
          <a:xfrm>
            <a:off x="825500" y="74304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91662F-DB73-1158-EB94-745C2041BE29}"/>
              </a:ext>
            </a:extLst>
          </p:cNvPr>
          <p:cNvSpPr txBox="1"/>
          <p:nvPr/>
        </p:nvSpPr>
        <p:spPr>
          <a:xfrm>
            <a:off x="129344" y="897000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Mercury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D63D21-EAA1-2B86-3B8B-686CE6D212F4}"/>
              </a:ext>
            </a:extLst>
          </p:cNvPr>
          <p:cNvSpPr/>
          <p:nvPr/>
        </p:nvSpPr>
        <p:spPr>
          <a:xfrm>
            <a:off x="1143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893272-1265-7216-BDB6-C81564EA9058}"/>
              </a:ext>
            </a:extLst>
          </p:cNvPr>
          <p:cNvSpPr txBox="1"/>
          <p:nvPr/>
        </p:nvSpPr>
        <p:spPr>
          <a:xfrm>
            <a:off x="3515556" y="897000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Venus</a:t>
            </a:r>
            <a:endParaRPr lang="en-GB" sz="3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13C12C-637F-C0DE-E6B9-EECE676A0052}"/>
              </a:ext>
            </a:extLst>
          </p:cNvPr>
          <p:cNvSpPr/>
          <p:nvPr/>
        </p:nvSpPr>
        <p:spPr>
          <a:xfrm>
            <a:off x="35306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75A0C-35F3-3359-4858-F304E10F6EC2}"/>
              </a:ext>
            </a:extLst>
          </p:cNvPr>
          <p:cNvSpPr txBox="1"/>
          <p:nvPr/>
        </p:nvSpPr>
        <p:spPr>
          <a:xfrm>
            <a:off x="121823" y="3337870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Earth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BBFD45-58E5-C1A9-D4BB-FC0AB9C4E202}"/>
              </a:ext>
            </a:extLst>
          </p:cNvPr>
          <p:cNvSpPr/>
          <p:nvPr/>
        </p:nvSpPr>
        <p:spPr>
          <a:xfrm>
            <a:off x="1143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9514F-3645-B417-C2FC-5A95E34D7C33}"/>
              </a:ext>
            </a:extLst>
          </p:cNvPr>
          <p:cNvSpPr txBox="1"/>
          <p:nvPr/>
        </p:nvSpPr>
        <p:spPr>
          <a:xfrm>
            <a:off x="3515557" y="3338563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Mars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F9E64-4310-29CC-6440-050B73B7D769}"/>
              </a:ext>
            </a:extLst>
          </p:cNvPr>
          <p:cNvSpPr/>
          <p:nvPr/>
        </p:nvSpPr>
        <p:spPr>
          <a:xfrm>
            <a:off x="35306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FF44FF-1C3C-BC15-08BC-FDA089DDFB4F}"/>
              </a:ext>
            </a:extLst>
          </p:cNvPr>
          <p:cNvSpPr txBox="1"/>
          <p:nvPr/>
        </p:nvSpPr>
        <p:spPr>
          <a:xfrm>
            <a:off x="129344" y="5813604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Jupiter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7A933E-4C35-6194-ACC2-5D29324A4E83}"/>
              </a:ext>
            </a:extLst>
          </p:cNvPr>
          <p:cNvSpPr/>
          <p:nvPr/>
        </p:nvSpPr>
        <p:spPr>
          <a:xfrm>
            <a:off x="1142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9AC19D-A4B6-2DB5-8AA3-F9A9465D61FC}"/>
              </a:ext>
            </a:extLst>
          </p:cNvPr>
          <p:cNvSpPr txBox="1"/>
          <p:nvPr/>
        </p:nvSpPr>
        <p:spPr>
          <a:xfrm>
            <a:off x="3530600" y="5813604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Saturn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B4064-5D62-A0C7-4F0A-A6D83DB68628}"/>
              </a:ext>
            </a:extLst>
          </p:cNvPr>
          <p:cNvSpPr/>
          <p:nvPr/>
        </p:nvSpPr>
        <p:spPr>
          <a:xfrm>
            <a:off x="35305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C1073-80C8-A939-B8F9-D3D03A74ABAE}"/>
              </a:ext>
            </a:extLst>
          </p:cNvPr>
          <p:cNvSpPr txBox="1"/>
          <p:nvPr/>
        </p:nvSpPr>
        <p:spPr>
          <a:xfrm>
            <a:off x="99841" y="8256325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Uranus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7E55D5-AF1E-5E0A-928A-D9BBBA53858A}"/>
              </a:ext>
            </a:extLst>
          </p:cNvPr>
          <p:cNvSpPr/>
          <p:nvPr/>
        </p:nvSpPr>
        <p:spPr>
          <a:xfrm>
            <a:off x="1142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D82807-DA9B-57A7-121F-5FDF7F7DF0CB}"/>
              </a:ext>
            </a:extLst>
          </p:cNvPr>
          <p:cNvSpPr txBox="1"/>
          <p:nvPr/>
        </p:nvSpPr>
        <p:spPr>
          <a:xfrm>
            <a:off x="3515555" y="8256325"/>
            <a:ext cx="321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Neptune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7B67D-EBAB-5145-6567-8E0E10A1BED6}"/>
              </a:ext>
            </a:extLst>
          </p:cNvPr>
          <p:cNvSpPr/>
          <p:nvPr/>
        </p:nvSpPr>
        <p:spPr>
          <a:xfrm>
            <a:off x="35305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8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D3394-AAC9-0844-A91B-604A4C93F497}"/>
              </a:ext>
            </a:extLst>
          </p:cNvPr>
          <p:cNvCxnSpPr>
            <a:cxnSpLocks/>
          </p:cNvCxnSpPr>
          <p:nvPr/>
        </p:nvCxnSpPr>
        <p:spPr>
          <a:xfrm>
            <a:off x="3429000" y="215900"/>
            <a:ext cx="0" cy="94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FE4C5-3305-09C3-6CDC-58AD7126D896}"/>
              </a:ext>
            </a:extLst>
          </p:cNvPr>
          <p:cNvCxnSpPr>
            <a:cxnSpLocks/>
          </p:cNvCxnSpPr>
          <p:nvPr/>
        </p:nvCxnSpPr>
        <p:spPr>
          <a:xfrm>
            <a:off x="417934" y="4953000"/>
            <a:ext cx="6195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9F9895-D53C-5998-E80E-6DFDFB5F8239}"/>
              </a:ext>
            </a:extLst>
          </p:cNvPr>
          <p:cNvCxnSpPr>
            <a:cxnSpLocks/>
          </p:cNvCxnSpPr>
          <p:nvPr/>
        </p:nvCxnSpPr>
        <p:spPr>
          <a:xfrm>
            <a:off x="736600" y="24768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A23E0-57E9-4C40-C76D-0CE5CC2B23F7}"/>
              </a:ext>
            </a:extLst>
          </p:cNvPr>
          <p:cNvCxnSpPr>
            <a:cxnSpLocks/>
          </p:cNvCxnSpPr>
          <p:nvPr/>
        </p:nvCxnSpPr>
        <p:spPr>
          <a:xfrm>
            <a:off x="825500" y="74304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91662F-DB73-1158-EB94-745C2041BE29}"/>
              </a:ext>
            </a:extLst>
          </p:cNvPr>
          <p:cNvSpPr txBox="1"/>
          <p:nvPr/>
        </p:nvSpPr>
        <p:spPr>
          <a:xfrm>
            <a:off x="114300" y="465971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No moons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D63D21-EAA1-2B86-3B8B-686CE6D212F4}"/>
              </a:ext>
            </a:extLst>
          </p:cNvPr>
          <p:cNvSpPr/>
          <p:nvPr/>
        </p:nvSpPr>
        <p:spPr>
          <a:xfrm>
            <a:off x="1143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893272-1265-7216-BDB6-C81564EA9058}"/>
              </a:ext>
            </a:extLst>
          </p:cNvPr>
          <p:cNvSpPr txBox="1"/>
          <p:nvPr/>
        </p:nvSpPr>
        <p:spPr>
          <a:xfrm>
            <a:off x="3530600" y="465971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No moons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13C12C-637F-C0DE-E6B9-EECE676A0052}"/>
              </a:ext>
            </a:extLst>
          </p:cNvPr>
          <p:cNvSpPr/>
          <p:nvPr/>
        </p:nvSpPr>
        <p:spPr>
          <a:xfrm>
            <a:off x="35306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75A0C-35F3-3359-4858-F304E10F6EC2}"/>
              </a:ext>
            </a:extLst>
          </p:cNvPr>
          <p:cNvSpPr txBox="1"/>
          <p:nvPr/>
        </p:nvSpPr>
        <p:spPr>
          <a:xfrm>
            <a:off x="114300" y="2907534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1 moon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BBFD45-58E5-C1A9-D4BB-FC0AB9C4E202}"/>
              </a:ext>
            </a:extLst>
          </p:cNvPr>
          <p:cNvSpPr/>
          <p:nvPr/>
        </p:nvSpPr>
        <p:spPr>
          <a:xfrm>
            <a:off x="1143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9514F-3645-B417-C2FC-5A95E34D7C33}"/>
              </a:ext>
            </a:extLst>
          </p:cNvPr>
          <p:cNvSpPr txBox="1"/>
          <p:nvPr/>
        </p:nvSpPr>
        <p:spPr>
          <a:xfrm>
            <a:off x="3530600" y="2907534"/>
            <a:ext cx="32130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endParaRPr lang="en-GB" sz="1600" dirty="0"/>
          </a:p>
          <a:p>
            <a:pPr algn="ctr"/>
            <a:r>
              <a:rPr lang="en-GB" sz="3200" dirty="0"/>
              <a:t>2 moons</a:t>
            </a:r>
          </a:p>
          <a:p>
            <a:pPr algn="ctr"/>
            <a:r>
              <a:rPr lang="en-GB" sz="2400" dirty="0"/>
              <a:t>(Phobos &amp; Deimos)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F9E64-4310-29CC-6440-050B73B7D769}"/>
              </a:ext>
            </a:extLst>
          </p:cNvPr>
          <p:cNvSpPr/>
          <p:nvPr/>
        </p:nvSpPr>
        <p:spPr>
          <a:xfrm>
            <a:off x="35306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FF44FF-1C3C-BC15-08BC-FDA089DDFB4F}"/>
              </a:ext>
            </a:extLst>
          </p:cNvPr>
          <p:cNvSpPr txBox="1"/>
          <p:nvPr/>
        </p:nvSpPr>
        <p:spPr>
          <a:xfrm>
            <a:off x="114299" y="5383733"/>
            <a:ext cx="3213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r>
              <a:rPr lang="en-GB" sz="3200" dirty="0"/>
              <a:t>80 - 95 moons</a:t>
            </a:r>
          </a:p>
          <a:p>
            <a:pPr algn="ctr"/>
            <a:r>
              <a:rPr lang="en-GB" sz="2400" dirty="0"/>
              <a:t>(Io, Europa, Ganymede, </a:t>
            </a:r>
            <a:r>
              <a:rPr lang="en-GB" sz="2400" dirty="0" err="1"/>
              <a:t>Callisto</a:t>
            </a:r>
            <a:r>
              <a:rPr lang="en-GB" sz="2400" dirty="0"/>
              <a:t>…)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7A933E-4C35-6194-ACC2-5D29324A4E83}"/>
              </a:ext>
            </a:extLst>
          </p:cNvPr>
          <p:cNvSpPr/>
          <p:nvPr/>
        </p:nvSpPr>
        <p:spPr>
          <a:xfrm>
            <a:off x="1142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9AC19D-A4B6-2DB5-8AA3-F9A9465D61FC}"/>
              </a:ext>
            </a:extLst>
          </p:cNvPr>
          <p:cNvSpPr txBox="1"/>
          <p:nvPr/>
        </p:nvSpPr>
        <p:spPr>
          <a:xfrm>
            <a:off x="3530599" y="5383733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145 moons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B4064-5D62-A0C7-4F0A-A6D83DB68628}"/>
              </a:ext>
            </a:extLst>
          </p:cNvPr>
          <p:cNvSpPr/>
          <p:nvPr/>
        </p:nvSpPr>
        <p:spPr>
          <a:xfrm>
            <a:off x="35305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C1073-80C8-A939-B8F9-D3D03A74ABAE}"/>
              </a:ext>
            </a:extLst>
          </p:cNvPr>
          <p:cNvSpPr txBox="1"/>
          <p:nvPr/>
        </p:nvSpPr>
        <p:spPr>
          <a:xfrm>
            <a:off x="114299" y="7825296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27 moons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7E55D5-AF1E-5E0A-928A-D9BBBA53858A}"/>
              </a:ext>
            </a:extLst>
          </p:cNvPr>
          <p:cNvSpPr/>
          <p:nvPr/>
        </p:nvSpPr>
        <p:spPr>
          <a:xfrm>
            <a:off x="1142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D82807-DA9B-57A7-121F-5FDF7F7DF0CB}"/>
              </a:ext>
            </a:extLst>
          </p:cNvPr>
          <p:cNvSpPr txBox="1"/>
          <p:nvPr/>
        </p:nvSpPr>
        <p:spPr>
          <a:xfrm>
            <a:off x="3530599" y="7825296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has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14 moons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7B67D-EBAB-5145-6567-8E0E10A1BED6}"/>
              </a:ext>
            </a:extLst>
          </p:cNvPr>
          <p:cNvSpPr/>
          <p:nvPr/>
        </p:nvSpPr>
        <p:spPr>
          <a:xfrm>
            <a:off x="35305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0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D3394-AAC9-0844-A91B-604A4C93F497}"/>
              </a:ext>
            </a:extLst>
          </p:cNvPr>
          <p:cNvCxnSpPr>
            <a:cxnSpLocks/>
          </p:cNvCxnSpPr>
          <p:nvPr/>
        </p:nvCxnSpPr>
        <p:spPr>
          <a:xfrm>
            <a:off x="3429000" y="215900"/>
            <a:ext cx="0" cy="94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FE4C5-3305-09C3-6CDC-58AD7126D896}"/>
              </a:ext>
            </a:extLst>
          </p:cNvPr>
          <p:cNvCxnSpPr>
            <a:cxnSpLocks/>
          </p:cNvCxnSpPr>
          <p:nvPr/>
        </p:nvCxnSpPr>
        <p:spPr>
          <a:xfrm>
            <a:off x="417934" y="4953000"/>
            <a:ext cx="6195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9F9895-D53C-5998-E80E-6DFDFB5F8239}"/>
              </a:ext>
            </a:extLst>
          </p:cNvPr>
          <p:cNvCxnSpPr>
            <a:cxnSpLocks/>
          </p:cNvCxnSpPr>
          <p:nvPr/>
        </p:nvCxnSpPr>
        <p:spPr>
          <a:xfrm>
            <a:off x="736600" y="24768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A23E0-57E9-4C40-C76D-0CE5CC2B23F7}"/>
              </a:ext>
            </a:extLst>
          </p:cNvPr>
          <p:cNvCxnSpPr>
            <a:cxnSpLocks/>
          </p:cNvCxnSpPr>
          <p:nvPr/>
        </p:nvCxnSpPr>
        <p:spPr>
          <a:xfrm>
            <a:off x="825500" y="74304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91662F-DB73-1158-EB94-745C2041BE29}"/>
              </a:ext>
            </a:extLst>
          </p:cNvPr>
          <p:cNvSpPr txBox="1"/>
          <p:nvPr/>
        </p:nvSpPr>
        <p:spPr>
          <a:xfrm>
            <a:off x="114300" y="465971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takes 88 Earth days to orbit the sun.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D63D21-EAA1-2B86-3B8B-686CE6D212F4}"/>
              </a:ext>
            </a:extLst>
          </p:cNvPr>
          <p:cNvSpPr/>
          <p:nvPr/>
        </p:nvSpPr>
        <p:spPr>
          <a:xfrm>
            <a:off x="1143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893272-1265-7216-BDB6-C81564EA9058}"/>
              </a:ext>
            </a:extLst>
          </p:cNvPr>
          <p:cNvSpPr txBox="1"/>
          <p:nvPr/>
        </p:nvSpPr>
        <p:spPr>
          <a:xfrm>
            <a:off x="3530599" y="381918"/>
            <a:ext cx="3213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planet takes 225 Earth days to orbit the sun </a:t>
            </a:r>
          </a:p>
          <a:p>
            <a:pPr algn="ctr"/>
            <a:r>
              <a:rPr lang="en-GB" sz="2400" dirty="0"/>
              <a:t>(shorter than it’s day!).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13C12C-637F-C0DE-E6B9-EECE676A0052}"/>
              </a:ext>
            </a:extLst>
          </p:cNvPr>
          <p:cNvSpPr/>
          <p:nvPr/>
        </p:nvSpPr>
        <p:spPr>
          <a:xfrm>
            <a:off x="35306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75A0C-35F3-3359-4858-F304E10F6EC2}"/>
              </a:ext>
            </a:extLst>
          </p:cNvPr>
          <p:cNvSpPr txBox="1"/>
          <p:nvPr/>
        </p:nvSpPr>
        <p:spPr>
          <a:xfrm>
            <a:off x="114300" y="2907534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takes 365 days to orbit the sun.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BBFD45-58E5-C1A9-D4BB-FC0AB9C4E202}"/>
              </a:ext>
            </a:extLst>
          </p:cNvPr>
          <p:cNvSpPr/>
          <p:nvPr/>
        </p:nvSpPr>
        <p:spPr>
          <a:xfrm>
            <a:off x="1143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9514F-3645-B417-C2FC-5A95E34D7C33}"/>
              </a:ext>
            </a:extLst>
          </p:cNvPr>
          <p:cNvSpPr txBox="1"/>
          <p:nvPr/>
        </p:nvSpPr>
        <p:spPr>
          <a:xfrm>
            <a:off x="3515558" y="2999866"/>
            <a:ext cx="3213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planet takes nearly 2 Earth years to orbit the sun.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F9E64-4310-29CC-6440-050B73B7D769}"/>
              </a:ext>
            </a:extLst>
          </p:cNvPr>
          <p:cNvSpPr/>
          <p:nvPr/>
        </p:nvSpPr>
        <p:spPr>
          <a:xfrm>
            <a:off x="35306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FF44FF-1C3C-BC15-08BC-FDA089DDFB4F}"/>
              </a:ext>
            </a:extLst>
          </p:cNvPr>
          <p:cNvSpPr txBox="1"/>
          <p:nvPr/>
        </p:nvSpPr>
        <p:spPr>
          <a:xfrm>
            <a:off x="114299" y="5383733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takes 12 Earth years to orbit the sun.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7A933E-4C35-6194-ACC2-5D29324A4E83}"/>
              </a:ext>
            </a:extLst>
          </p:cNvPr>
          <p:cNvSpPr/>
          <p:nvPr/>
        </p:nvSpPr>
        <p:spPr>
          <a:xfrm>
            <a:off x="1142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9AC19D-A4B6-2DB5-8AA3-F9A9465D61FC}"/>
              </a:ext>
            </a:extLst>
          </p:cNvPr>
          <p:cNvSpPr txBox="1"/>
          <p:nvPr/>
        </p:nvSpPr>
        <p:spPr>
          <a:xfrm>
            <a:off x="3530599" y="5383733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takes 29 Earth years to orbit the sun.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B4064-5D62-A0C7-4F0A-A6D83DB68628}"/>
              </a:ext>
            </a:extLst>
          </p:cNvPr>
          <p:cNvSpPr/>
          <p:nvPr/>
        </p:nvSpPr>
        <p:spPr>
          <a:xfrm>
            <a:off x="35305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C1073-80C8-A939-B8F9-D3D03A74ABAE}"/>
              </a:ext>
            </a:extLst>
          </p:cNvPr>
          <p:cNvSpPr txBox="1"/>
          <p:nvPr/>
        </p:nvSpPr>
        <p:spPr>
          <a:xfrm>
            <a:off x="114299" y="7825296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takes 84 Earth years to orbit the sun.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7E55D5-AF1E-5E0A-928A-D9BBBA53858A}"/>
              </a:ext>
            </a:extLst>
          </p:cNvPr>
          <p:cNvSpPr/>
          <p:nvPr/>
        </p:nvSpPr>
        <p:spPr>
          <a:xfrm>
            <a:off x="1142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D82807-DA9B-57A7-121F-5FDF7F7DF0CB}"/>
              </a:ext>
            </a:extLst>
          </p:cNvPr>
          <p:cNvSpPr txBox="1"/>
          <p:nvPr/>
        </p:nvSpPr>
        <p:spPr>
          <a:xfrm>
            <a:off x="3530599" y="7825296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takes 165 Earth years to orbit the sun.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7B67D-EBAB-5145-6567-8E0E10A1BED6}"/>
              </a:ext>
            </a:extLst>
          </p:cNvPr>
          <p:cNvSpPr/>
          <p:nvPr/>
        </p:nvSpPr>
        <p:spPr>
          <a:xfrm>
            <a:off x="35305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4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D3394-AAC9-0844-A91B-604A4C93F497}"/>
              </a:ext>
            </a:extLst>
          </p:cNvPr>
          <p:cNvCxnSpPr>
            <a:cxnSpLocks/>
          </p:cNvCxnSpPr>
          <p:nvPr/>
        </p:nvCxnSpPr>
        <p:spPr>
          <a:xfrm>
            <a:off x="3429000" y="215900"/>
            <a:ext cx="0" cy="94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FE4C5-3305-09C3-6CDC-58AD7126D896}"/>
              </a:ext>
            </a:extLst>
          </p:cNvPr>
          <p:cNvCxnSpPr>
            <a:cxnSpLocks/>
          </p:cNvCxnSpPr>
          <p:nvPr/>
        </p:nvCxnSpPr>
        <p:spPr>
          <a:xfrm>
            <a:off x="417934" y="4953000"/>
            <a:ext cx="6195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9F9895-D53C-5998-E80E-6DFDFB5F8239}"/>
              </a:ext>
            </a:extLst>
          </p:cNvPr>
          <p:cNvCxnSpPr>
            <a:cxnSpLocks/>
          </p:cNvCxnSpPr>
          <p:nvPr/>
        </p:nvCxnSpPr>
        <p:spPr>
          <a:xfrm>
            <a:off x="736600" y="24768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A23E0-57E9-4C40-C76D-0CE5CC2B23F7}"/>
              </a:ext>
            </a:extLst>
          </p:cNvPr>
          <p:cNvCxnSpPr>
            <a:cxnSpLocks/>
          </p:cNvCxnSpPr>
          <p:nvPr/>
        </p:nvCxnSpPr>
        <p:spPr>
          <a:xfrm>
            <a:off x="825500" y="74304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91662F-DB73-1158-EB94-745C2041BE29}"/>
              </a:ext>
            </a:extLst>
          </p:cNvPr>
          <p:cNvSpPr txBox="1"/>
          <p:nvPr/>
        </p:nvSpPr>
        <p:spPr>
          <a:xfrm>
            <a:off x="114300" y="465971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day on this planet lasts for </a:t>
            </a:r>
          </a:p>
          <a:p>
            <a:pPr algn="ctr"/>
            <a:r>
              <a:rPr lang="en-GB" sz="3200" dirty="0"/>
              <a:t>59 Earth days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D63D21-EAA1-2B86-3B8B-686CE6D212F4}"/>
              </a:ext>
            </a:extLst>
          </p:cNvPr>
          <p:cNvSpPr/>
          <p:nvPr/>
        </p:nvSpPr>
        <p:spPr>
          <a:xfrm>
            <a:off x="1143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893272-1265-7216-BDB6-C81564EA9058}"/>
              </a:ext>
            </a:extLst>
          </p:cNvPr>
          <p:cNvSpPr txBox="1"/>
          <p:nvPr/>
        </p:nvSpPr>
        <p:spPr>
          <a:xfrm>
            <a:off x="3530599" y="360938"/>
            <a:ext cx="3213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day on this planet lasts for </a:t>
            </a:r>
          </a:p>
          <a:p>
            <a:pPr algn="ctr"/>
            <a:r>
              <a:rPr lang="en-GB" sz="2800" dirty="0"/>
              <a:t>243 Earth days</a:t>
            </a:r>
          </a:p>
          <a:p>
            <a:pPr algn="ctr"/>
            <a:r>
              <a:rPr lang="en-GB" sz="2400" dirty="0"/>
              <a:t>(longer than it’s year!)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13C12C-637F-C0DE-E6B9-EECE676A0052}"/>
              </a:ext>
            </a:extLst>
          </p:cNvPr>
          <p:cNvSpPr/>
          <p:nvPr/>
        </p:nvSpPr>
        <p:spPr>
          <a:xfrm>
            <a:off x="35306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75A0C-35F3-3359-4858-F304E10F6EC2}"/>
              </a:ext>
            </a:extLst>
          </p:cNvPr>
          <p:cNvSpPr txBox="1"/>
          <p:nvPr/>
        </p:nvSpPr>
        <p:spPr>
          <a:xfrm>
            <a:off x="114300" y="2907534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day on this planet lasts for </a:t>
            </a:r>
          </a:p>
          <a:p>
            <a:pPr algn="ctr"/>
            <a:r>
              <a:rPr lang="en-GB" sz="3200" dirty="0"/>
              <a:t>24 hours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BBFD45-58E5-C1A9-D4BB-FC0AB9C4E202}"/>
              </a:ext>
            </a:extLst>
          </p:cNvPr>
          <p:cNvSpPr/>
          <p:nvPr/>
        </p:nvSpPr>
        <p:spPr>
          <a:xfrm>
            <a:off x="1143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9514F-3645-B417-C2FC-5A95E34D7C33}"/>
              </a:ext>
            </a:extLst>
          </p:cNvPr>
          <p:cNvSpPr txBox="1"/>
          <p:nvPr/>
        </p:nvSpPr>
        <p:spPr>
          <a:xfrm>
            <a:off x="3515558" y="2841496"/>
            <a:ext cx="3213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day on this planet lasts for 40 minutes more than one Earth day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F9E64-4310-29CC-6440-050B73B7D769}"/>
              </a:ext>
            </a:extLst>
          </p:cNvPr>
          <p:cNvSpPr/>
          <p:nvPr/>
        </p:nvSpPr>
        <p:spPr>
          <a:xfrm>
            <a:off x="35306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FF44FF-1C3C-BC15-08BC-FDA089DDFB4F}"/>
              </a:ext>
            </a:extLst>
          </p:cNvPr>
          <p:cNvSpPr txBox="1"/>
          <p:nvPr/>
        </p:nvSpPr>
        <p:spPr>
          <a:xfrm>
            <a:off x="114299" y="5383733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day on this planet lasts for about 10 hours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7A933E-4C35-6194-ACC2-5D29324A4E83}"/>
              </a:ext>
            </a:extLst>
          </p:cNvPr>
          <p:cNvSpPr/>
          <p:nvPr/>
        </p:nvSpPr>
        <p:spPr>
          <a:xfrm>
            <a:off x="1142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9AC19D-A4B6-2DB5-8AA3-F9A9465D61FC}"/>
              </a:ext>
            </a:extLst>
          </p:cNvPr>
          <p:cNvSpPr txBox="1"/>
          <p:nvPr/>
        </p:nvSpPr>
        <p:spPr>
          <a:xfrm>
            <a:off x="3530599" y="5383733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day on this planet lasts for about 10.5 hours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B4064-5D62-A0C7-4F0A-A6D83DB68628}"/>
              </a:ext>
            </a:extLst>
          </p:cNvPr>
          <p:cNvSpPr/>
          <p:nvPr/>
        </p:nvSpPr>
        <p:spPr>
          <a:xfrm>
            <a:off x="35305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C1073-80C8-A939-B8F9-D3D03A74ABAE}"/>
              </a:ext>
            </a:extLst>
          </p:cNvPr>
          <p:cNvSpPr txBox="1"/>
          <p:nvPr/>
        </p:nvSpPr>
        <p:spPr>
          <a:xfrm>
            <a:off x="114299" y="7825296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day on this planet lasts for about 17 hours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7E55D5-AF1E-5E0A-928A-D9BBBA53858A}"/>
              </a:ext>
            </a:extLst>
          </p:cNvPr>
          <p:cNvSpPr/>
          <p:nvPr/>
        </p:nvSpPr>
        <p:spPr>
          <a:xfrm>
            <a:off x="1142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D82807-DA9B-57A7-121F-5FDF7F7DF0CB}"/>
              </a:ext>
            </a:extLst>
          </p:cNvPr>
          <p:cNvSpPr txBox="1"/>
          <p:nvPr/>
        </p:nvSpPr>
        <p:spPr>
          <a:xfrm>
            <a:off x="3530599" y="7825296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day on this planet lasts for about 16 hours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7B67D-EBAB-5145-6567-8E0E10A1BED6}"/>
              </a:ext>
            </a:extLst>
          </p:cNvPr>
          <p:cNvSpPr/>
          <p:nvPr/>
        </p:nvSpPr>
        <p:spPr>
          <a:xfrm>
            <a:off x="35305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8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D3394-AAC9-0844-A91B-604A4C93F497}"/>
              </a:ext>
            </a:extLst>
          </p:cNvPr>
          <p:cNvCxnSpPr>
            <a:cxnSpLocks/>
          </p:cNvCxnSpPr>
          <p:nvPr/>
        </p:nvCxnSpPr>
        <p:spPr>
          <a:xfrm>
            <a:off x="3429000" y="215900"/>
            <a:ext cx="0" cy="94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FE4C5-3305-09C3-6CDC-58AD7126D896}"/>
              </a:ext>
            </a:extLst>
          </p:cNvPr>
          <p:cNvCxnSpPr>
            <a:cxnSpLocks/>
          </p:cNvCxnSpPr>
          <p:nvPr/>
        </p:nvCxnSpPr>
        <p:spPr>
          <a:xfrm>
            <a:off x="417934" y="4953000"/>
            <a:ext cx="6195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9F9895-D53C-5998-E80E-6DFDFB5F8239}"/>
              </a:ext>
            </a:extLst>
          </p:cNvPr>
          <p:cNvCxnSpPr>
            <a:cxnSpLocks/>
          </p:cNvCxnSpPr>
          <p:nvPr/>
        </p:nvCxnSpPr>
        <p:spPr>
          <a:xfrm>
            <a:off x="736600" y="24768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BA23E0-57E9-4C40-C76D-0CE5CC2B23F7}"/>
              </a:ext>
            </a:extLst>
          </p:cNvPr>
          <p:cNvCxnSpPr>
            <a:cxnSpLocks/>
          </p:cNvCxnSpPr>
          <p:nvPr/>
        </p:nvCxnSpPr>
        <p:spPr>
          <a:xfrm>
            <a:off x="825500" y="7430400"/>
            <a:ext cx="54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91662F-DB73-1158-EB94-745C2041BE29}"/>
              </a:ext>
            </a:extLst>
          </p:cNvPr>
          <p:cNvSpPr txBox="1"/>
          <p:nvPr/>
        </p:nvSpPr>
        <p:spPr>
          <a:xfrm>
            <a:off x="114299" y="466113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is the smallest planet in our solar system, only slightly larger than the Moon.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D63D21-EAA1-2B86-3B8B-686CE6D212F4}"/>
              </a:ext>
            </a:extLst>
          </p:cNvPr>
          <p:cNvSpPr/>
          <p:nvPr/>
        </p:nvSpPr>
        <p:spPr>
          <a:xfrm>
            <a:off x="1143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893272-1265-7216-BDB6-C81564EA9058}"/>
              </a:ext>
            </a:extLst>
          </p:cNvPr>
          <p:cNvSpPr txBox="1"/>
          <p:nvPr/>
        </p:nvSpPr>
        <p:spPr>
          <a:xfrm>
            <a:off x="3515557" y="422416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isn’t the closest planet to the sun but it’s the hottest planet in the solar system.</a:t>
            </a:r>
            <a:endParaRPr lang="en-GB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13C12C-637F-C0DE-E6B9-EECE676A0052}"/>
              </a:ext>
            </a:extLst>
          </p:cNvPr>
          <p:cNvSpPr/>
          <p:nvPr/>
        </p:nvSpPr>
        <p:spPr>
          <a:xfrm>
            <a:off x="3530600" y="215900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575A0C-35F3-3359-4858-F304E10F6EC2}"/>
              </a:ext>
            </a:extLst>
          </p:cNvPr>
          <p:cNvSpPr txBox="1"/>
          <p:nvPr/>
        </p:nvSpPr>
        <p:spPr>
          <a:xfrm>
            <a:off x="99842" y="2905062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planet is in the Goldilocks zone where the temperature is just right for water to exist.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BBFD45-58E5-C1A9-D4BB-FC0AB9C4E202}"/>
              </a:ext>
            </a:extLst>
          </p:cNvPr>
          <p:cNvSpPr/>
          <p:nvPr/>
        </p:nvSpPr>
        <p:spPr>
          <a:xfrm>
            <a:off x="1143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9514F-3645-B417-C2FC-5A95E34D7C33}"/>
              </a:ext>
            </a:extLst>
          </p:cNvPr>
          <p:cNvSpPr txBox="1"/>
          <p:nvPr/>
        </p:nvSpPr>
        <p:spPr>
          <a:xfrm>
            <a:off x="3515557" y="2720396"/>
            <a:ext cx="3213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red planet has a giant volcano called Olympus Mons which is three times as high as Mount Everest.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F9E64-4310-29CC-6440-050B73B7D769}"/>
              </a:ext>
            </a:extLst>
          </p:cNvPr>
          <p:cNvSpPr/>
          <p:nvPr/>
        </p:nvSpPr>
        <p:spPr>
          <a:xfrm>
            <a:off x="3530600" y="2657463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FF44FF-1C3C-BC15-08BC-FDA089DDFB4F}"/>
              </a:ext>
            </a:extLst>
          </p:cNvPr>
          <p:cNvSpPr txBox="1"/>
          <p:nvPr/>
        </p:nvSpPr>
        <p:spPr>
          <a:xfrm>
            <a:off x="114299" y="5260256"/>
            <a:ext cx="3213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planet has a great red spot and protects Earth by catching asteroids.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7A933E-4C35-6194-ACC2-5D29324A4E83}"/>
              </a:ext>
            </a:extLst>
          </p:cNvPr>
          <p:cNvSpPr/>
          <p:nvPr/>
        </p:nvSpPr>
        <p:spPr>
          <a:xfrm>
            <a:off x="1142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9AC19D-A4B6-2DB5-8AA3-F9A9465D61FC}"/>
              </a:ext>
            </a:extLst>
          </p:cNvPr>
          <p:cNvSpPr txBox="1"/>
          <p:nvPr/>
        </p:nvSpPr>
        <p:spPr>
          <a:xfrm>
            <a:off x="3515557" y="5203072"/>
            <a:ext cx="3213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planet has the most spectacular ring system, with seven rings and several gaps between them.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B4064-5D62-A0C7-4F0A-A6D83DB68628}"/>
              </a:ext>
            </a:extLst>
          </p:cNvPr>
          <p:cNvSpPr/>
          <p:nvPr/>
        </p:nvSpPr>
        <p:spPr>
          <a:xfrm>
            <a:off x="3530599" y="5133662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C1073-80C8-A939-B8F9-D3D03A74ABAE}"/>
              </a:ext>
            </a:extLst>
          </p:cNvPr>
          <p:cNvSpPr txBox="1"/>
          <p:nvPr/>
        </p:nvSpPr>
        <p:spPr>
          <a:xfrm>
            <a:off x="114299" y="8071517"/>
            <a:ext cx="3213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planet is tilted on it’s side.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7E55D5-AF1E-5E0A-928A-D9BBBA53858A}"/>
              </a:ext>
            </a:extLst>
          </p:cNvPr>
          <p:cNvSpPr/>
          <p:nvPr/>
        </p:nvSpPr>
        <p:spPr>
          <a:xfrm>
            <a:off x="1142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D82807-DA9B-57A7-121F-5FDF7F7DF0CB}"/>
              </a:ext>
            </a:extLst>
          </p:cNvPr>
          <p:cNvSpPr txBox="1"/>
          <p:nvPr/>
        </p:nvSpPr>
        <p:spPr>
          <a:xfrm>
            <a:off x="3530599" y="7845507"/>
            <a:ext cx="3213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planet is dark, cold, and very windy. It’s blue colour is due to the gases in its atmosphere.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7B67D-EBAB-5145-6567-8E0E10A1BED6}"/>
              </a:ext>
            </a:extLst>
          </p:cNvPr>
          <p:cNvSpPr/>
          <p:nvPr/>
        </p:nvSpPr>
        <p:spPr>
          <a:xfrm>
            <a:off x="3530599" y="7575225"/>
            <a:ext cx="3213100" cy="20700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3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88907EB-3162-E466-C00A-839C8D7F82A4}"/>
              </a:ext>
            </a:extLst>
          </p:cNvPr>
          <p:cNvGrpSpPr>
            <a:grpSpLocks noChangeAspect="1"/>
          </p:cNvGrpSpPr>
          <p:nvPr/>
        </p:nvGrpSpPr>
        <p:grpSpPr>
          <a:xfrm>
            <a:off x="112217" y="5035201"/>
            <a:ext cx="6633563" cy="4870800"/>
            <a:chOff x="3498956" y="45308"/>
            <a:chExt cx="3269130" cy="24004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083E64-D3C9-6A58-9F09-47091E7DFF66}"/>
                </a:ext>
              </a:extLst>
            </p:cNvPr>
            <p:cNvSpPr/>
            <p:nvPr/>
          </p:nvSpPr>
          <p:spPr>
            <a:xfrm>
              <a:off x="3498956" y="45308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Venus will soon appear to sink and disappear right before our eyes">
              <a:extLst>
                <a:ext uri="{FF2B5EF4-FFF2-40B4-BE49-F238E27FC236}">
                  <a16:creationId xmlns:a16="http://schemas.microsoft.com/office/drawing/2014/main" id="{CD4D178F-9F98-3460-3232-443B9BBCAF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"/>
            <a:stretch/>
          </p:blipFill>
          <p:spPr bwMode="auto">
            <a:xfrm>
              <a:off x="3930651" y="55684"/>
              <a:ext cx="2400414" cy="238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05EB15-0FE7-876B-4B92-2C3DFA0D0401}"/>
              </a:ext>
            </a:extLst>
          </p:cNvPr>
          <p:cNvGrpSpPr>
            <a:grpSpLocks noChangeAspect="1"/>
          </p:cNvGrpSpPr>
          <p:nvPr/>
        </p:nvGrpSpPr>
        <p:grpSpPr>
          <a:xfrm>
            <a:off x="112218" y="0"/>
            <a:ext cx="6633563" cy="4870800"/>
            <a:chOff x="89915" y="45308"/>
            <a:chExt cx="3269130" cy="24004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43D2E4-A971-ACC9-8753-99CC619AA5A3}"/>
                </a:ext>
              </a:extLst>
            </p:cNvPr>
            <p:cNvSpPr/>
            <p:nvPr/>
          </p:nvSpPr>
          <p:spPr>
            <a:xfrm>
              <a:off x="89915" y="45308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2" name="Picture 8" descr="Mercury (planet) - Wikipedia">
              <a:extLst>
                <a:ext uri="{FF2B5EF4-FFF2-40B4-BE49-F238E27FC236}">
                  <a16:creationId xmlns:a16="http://schemas.microsoft.com/office/drawing/2014/main" id="{E5E59B1F-C51B-C503-E2DE-E26DDCBADE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"/>
            <a:stretch/>
          </p:blipFill>
          <p:spPr bwMode="auto">
            <a:xfrm>
              <a:off x="584200" y="55684"/>
              <a:ext cx="2400414" cy="238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60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11EF98E-E79F-1367-708D-46E1E91E8C4A}"/>
              </a:ext>
            </a:extLst>
          </p:cNvPr>
          <p:cNvGrpSpPr>
            <a:grpSpLocks noChangeAspect="1"/>
          </p:cNvGrpSpPr>
          <p:nvPr/>
        </p:nvGrpSpPr>
        <p:grpSpPr>
          <a:xfrm>
            <a:off x="106824" y="0"/>
            <a:ext cx="6633544" cy="4870800"/>
            <a:chOff x="89915" y="2533083"/>
            <a:chExt cx="3269130" cy="2400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3514FD-5D4D-9AFE-3B91-2F275B54DDED}"/>
                </a:ext>
              </a:extLst>
            </p:cNvPr>
            <p:cNvSpPr/>
            <p:nvPr/>
          </p:nvSpPr>
          <p:spPr>
            <a:xfrm>
              <a:off x="89915" y="2533083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1D4F14F-7D05-827B-4951-DC015158D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" y="2533088"/>
              <a:ext cx="2400413" cy="240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EECE8E-F3C9-D40A-FFAC-66EE6FCD4F7B}"/>
              </a:ext>
            </a:extLst>
          </p:cNvPr>
          <p:cNvGrpSpPr>
            <a:grpSpLocks noChangeAspect="1"/>
          </p:cNvGrpSpPr>
          <p:nvPr/>
        </p:nvGrpSpPr>
        <p:grpSpPr>
          <a:xfrm>
            <a:off x="112228" y="5035200"/>
            <a:ext cx="6633544" cy="4870800"/>
            <a:chOff x="3498956" y="2533083"/>
            <a:chExt cx="3269130" cy="24004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E1904F-C089-F3FB-AE25-18CDDD354D1E}"/>
                </a:ext>
              </a:extLst>
            </p:cNvPr>
            <p:cNvSpPr/>
            <p:nvPr/>
          </p:nvSpPr>
          <p:spPr>
            <a:xfrm>
              <a:off x="3498956" y="2533083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6" name="Picture 12" descr="Overview | Mars – NASA Solar System Exploration">
              <a:extLst>
                <a:ext uri="{FF2B5EF4-FFF2-40B4-BE49-F238E27FC236}">
                  <a16:creationId xmlns:a16="http://schemas.microsoft.com/office/drawing/2014/main" id="{5CA8E799-39D9-948B-7366-45CAA30B6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651" y="2533087"/>
              <a:ext cx="2400414" cy="240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375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871064C-FDA7-53BD-2433-E60DF590533F}"/>
              </a:ext>
            </a:extLst>
          </p:cNvPr>
          <p:cNvGrpSpPr>
            <a:grpSpLocks noChangeAspect="1"/>
          </p:cNvGrpSpPr>
          <p:nvPr/>
        </p:nvGrpSpPr>
        <p:grpSpPr>
          <a:xfrm>
            <a:off x="112224" y="0"/>
            <a:ext cx="6633552" cy="4870800"/>
            <a:chOff x="89915" y="5009285"/>
            <a:chExt cx="3269130" cy="240041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62687F-D77A-7C2A-475D-405B8256A2E8}"/>
                </a:ext>
              </a:extLst>
            </p:cNvPr>
            <p:cNvSpPr/>
            <p:nvPr/>
          </p:nvSpPr>
          <p:spPr>
            <a:xfrm>
              <a:off x="89915" y="5009285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8" name="Picture 14" descr="ESA - Facts about Jupiter">
              <a:extLst>
                <a:ext uri="{FF2B5EF4-FFF2-40B4-BE49-F238E27FC236}">
                  <a16:creationId xmlns:a16="http://schemas.microsoft.com/office/drawing/2014/main" id="{56A637CF-2363-8E57-AAB6-97F702042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4" t="6523" r="4372" b="8092"/>
            <a:stretch/>
          </p:blipFill>
          <p:spPr bwMode="auto">
            <a:xfrm>
              <a:off x="475326" y="5009286"/>
              <a:ext cx="2630751" cy="240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B3DE4-5720-E004-E967-56359B1C61BD}"/>
              </a:ext>
            </a:extLst>
          </p:cNvPr>
          <p:cNvGrpSpPr>
            <a:grpSpLocks noChangeAspect="1"/>
          </p:cNvGrpSpPr>
          <p:nvPr/>
        </p:nvGrpSpPr>
        <p:grpSpPr>
          <a:xfrm>
            <a:off x="112224" y="5035198"/>
            <a:ext cx="6633578" cy="4870800"/>
            <a:chOff x="3498956" y="5009285"/>
            <a:chExt cx="3269137" cy="24004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743196-9359-84C4-54EE-0A844CFBBD9C}"/>
                </a:ext>
              </a:extLst>
            </p:cNvPr>
            <p:cNvSpPr/>
            <p:nvPr/>
          </p:nvSpPr>
          <p:spPr>
            <a:xfrm>
              <a:off x="3498956" y="5009285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0" name="Picture 16" descr="Saturn 2020">
              <a:extLst>
                <a:ext uri="{FF2B5EF4-FFF2-40B4-BE49-F238E27FC236}">
                  <a16:creationId xmlns:a16="http://schemas.microsoft.com/office/drawing/2014/main" id="{380BDE57-A611-D914-9797-82F8646E8F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4343" r="18889" b="19903"/>
            <a:stretch/>
          </p:blipFill>
          <p:spPr bwMode="auto">
            <a:xfrm>
              <a:off x="3498963" y="5248249"/>
              <a:ext cx="3269130" cy="188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780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0D3B881-17BC-16BB-B46E-C4338BD9618E}"/>
              </a:ext>
            </a:extLst>
          </p:cNvPr>
          <p:cNvGrpSpPr/>
          <p:nvPr/>
        </p:nvGrpSpPr>
        <p:grpSpPr>
          <a:xfrm>
            <a:off x="112856" y="5036133"/>
            <a:ext cx="6632288" cy="4869872"/>
            <a:chOff x="3498956" y="7492558"/>
            <a:chExt cx="3269130" cy="24004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57AE98-61B1-CCC3-2F1B-E9FDECFC250A}"/>
                </a:ext>
              </a:extLst>
            </p:cNvPr>
            <p:cNvSpPr/>
            <p:nvPr/>
          </p:nvSpPr>
          <p:spPr>
            <a:xfrm>
              <a:off x="3498956" y="7492558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4" name="Picture 20" descr="Overview | Neptune – NASA Solar System Exploration">
              <a:extLst>
                <a:ext uri="{FF2B5EF4-FFF2-40B4-BE49-F238E27FC236}">
                  <a16:creationId xmlns:a16="http://schemas.microsoft.com/office/drawing/2014/main" id="{96915B9D-C07D-A5B0-2508-1F1BDF6256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6" t="6765" r="13634" b="5697"/>
            <a:stretch/>
          </p:blipFill>
          <p:spPr bwMode="auto">
            <a:xfrm>
              <a:off x="3847084" y="7492562"/>
              <a:ext cx="2592983" cy="240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3CD97-F5FE-09B4-D21F-F334E35B83B3}"/>
              </a:ext>
            </a:extLst>
          </p:cNvPr>
          <p:cNvGrpSpPr/>
          <p:nvPr/>
        </p:nvGrpSpPr>
        <p:grpSpPr>
          <a:xfrm>
            <a:off x="133254" y="-1"/>
            <a:ext cx="6632288" cy="4869868"/>
            <a:chOff x="89915" y="7492558"/>
            <a:chExt cx="3269130" cy="24004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3775D9-239A-A195-D203-5C54168935E6}"/>
                </a:ext>
              </a:extLst>
            </p:cNvPr>
            <p:cNvSpPr/>
            <p:nvPr/>
          </p:nvSpPr>
          <p:spPr>
            <a:xfrm>
              <a:off x="89915" y="7492558"/>
              <a:ext cx="3269130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6" name="Picture 22" descr="Uranus - Wikipedia">
              <a:extLst>
                <a:ext uri="{FF2B5EF4-FFF2-40B4-BE49-F238E27FC236}">
                  <a16:creationId xmlns:a16="http://schemas.microsoft.com/office/drawing/2014/main" id="{C74079F5-F5F6-E349-2771-BD60FA0A01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" t="4587" r="6252" b="5053"/>
            <a:stretch/>
          </p:blipFill>
          <p:spPr bwMode="auto">
            <a:xfrm>
              <a:off x="673101" y="7492562"/>
              <a:ext cx="2318485" cy="240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0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rcury (planet) - Wikipedia">
            <a:extLst>
              <a:ext uri="{FF2B5EF4-FFF2-40B4-BE49-F238E27FC236}">
                <a16:creationId xmlns:a16="http://schemas.microsoft.com/office/drawing/2014/main" id="{E5E59B1F-C51B-C503-E2DE-E26DDCBAD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741" r="17881"/>
          <a:stretch/>
        </p:blipFill>
        <p:spPr bwMode="auto">
          <a:xfrm>
            <a:off x="0" y="42820"/>
            <a:ext cx="6858000" cy="98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A5515F-52F4-0812-80B2-216C4FAD3A38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0E9B0-DC85-AA9A-E462-DE08C52366AA}"/>
              </a:ext>
            </a:extLst>
          </p:cNvPr>
          <p:cNvSpPr txBox="1"/>
          <p:nvPr/>
        </p:nvSpPr>
        <p:spPr>
          <a:xfrm>
            <a:off x="0" y="2049969"/>
            <a:ext cx="6858000" cy="617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Mercury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moons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88 Earth days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59 Earth days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0.39 AU From the Sun</a:t>
            </a:r>
          </a:p>
        </p:txBody>
      </p:sp>
    </p:spTree>
    <p:extLst>
      <p:ext uri="{BB962C8B-B14F-4D97-AF65-F5344CB8AC3E}">
        <p14:creationId xmlns:p14="http://schemas.microsoft.com/office/powerpoint/2010/main" val="309066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ection of stickers on a white surface&#10;&#10;Description automatically generated">
            <a:extLst>
              <a:ext uri="{FF2B5EF4-FFF2-40B4-BE49-F238E27FC236}">
                <a16:creationId xmlns:a16="http://schemas.microsoft.com/office/drawing/2014/main" id="{763914E4-E679-109D-F734-539EF4D9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4692"/>
          <a:stretch/>
        </p:blipFill>
        <p:spPr>
          <a:xfrm rot="5400000">
            <a:off x="-1535206" y="1512794"/>
            <a:ext cx="9928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7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nus will soon appear to sink and disappear right before our eyes">
            <a:extLst>
              <a:ext uri="{FF2B5EF4-FFF2-40B4-BE49-F238E27FC236}">
                <a16:creationId xmlns:a16="http://schemas.microsoft.com/office/drawing/2014/main" id="{CD4D178F-9F98-3460-3232-443B9BBCA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741" r="15269"/>
          <a:stretch/>
        </p:blipFill>
        <p:spPr bwMode="auto">
          <a:xfrm>
            <a:off x="-1" y="42815"/>
            <a:ext cx="6858001" cy="98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2ADEE4-5B92-97E5-383A-63344F838F9A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098BB-F848-698E-677E-626F6A6971DA}"/>
              </a:ext>
            </a:extLst>
          </p:cNvPr>
          <p:cNvSpPr txBox="1"/>
          <p:nvPr/>
        </p:nvSpPr>
        <p:spPr>
          <a:xfrm>
            <a:off x="0" y="2049969"/>
            <a:ext cx="6858000" cy="617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Venus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moons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225 days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243 Earth days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0.72 AU From the Sun</a:t>
            </a:r>
          </a:p>
        </p:txBody>
      </p:sp>
    </p:spTree>
    <p:extLst>
      <p:ext uri="{BB962C8B-B14F-4D97-AF65-F5344CB8AC3E}">
        <p14:creationId xmlns:p14="http://schemas.microsoft.com/office/powerpoint/2010/main" val="423960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et Earth facts and information">
            <a:extLst>
              <a:ext uri="{FF2B5EF4-FFF2-40B4-BE49-F238E27FC236}">
                <a16:creationId xmlns:a16="http://schemas.microsoft.com/office/drawing/2014/main" id="{3D0ED1F7-5DF5-F358-DFF4-05ABAC158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t="7691" r="15100" b="7821"/>
          <a:stretch/>
        </p:blipFill>
        <p:spPr bwMode="auto">
          <a:xfrm>
            <a:off x="0" y="0"/>
            <a:ext cx="6858000" cy="99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A2A6B5-903B-2835-AD64-60BEF80BC01D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E1F26-B036-34F6-B059-BB13B98D1E9D}"/>
              </a:ext>
            </a:extLst>
          </p:cNvPr>
          <p:cNvSpPr txBox="1"/>
          <p:nvPr/>
        </p:nvSpPr>
        <p:spPr>
          <a:xfrm>
            <a:off x="0" y="2049969"/>
            <a:ext cx="6858000" cy="617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Earth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moon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365 days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24 hours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AU From the Sun</a:t>
            </a:r>
          </a:p>
        </p:txBody>
      </p:sp>
    </p:spTree>
    <p:extLst>
      <p:ext uri="{BB962C8B-B14F-4D97-AF65-F5344CB8AC3E}">
        <p14:creationId xmlns:p14="http://schemas.microsoft.com/office/powerpoint/2010/main" val="14809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Overview | Mars – NASA Solar System Exploration">
            <a:extLst>
              <a:ext uri="{FF2B5EF4-FFF2-40B4-BE49-F238E27FC236}">
                <a16:creationId xmlns:a16="http://schemas.microsoft.com/office/drawing/2014/main" id="{5CA8E799-39D9-948B-7366-45CAA30B6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r="15273"/>
          <a:stretch/>
        </p:blipFill>
        <p:spPr bwMode="auto">
          <a:xfrm>
            <a:off x="0" y="17"/>
            <a:ext cx="6858000" cy="99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58337A-4C80-C88C-13A5-9942E6FA085E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FE3FA-DF64-B621-7B0F-77AA8670F80D}"/>
              </a:ext>
            </a:extLst>
          </p:cNvPr>
          <p:cNvSpPr txBox="1"/>
          <p:nvPr/>
        </p:nvSpPr>
        <p:spPr>
          <a:xfrm>
            <a:off x="0" y="2049969"/>
            <a:ext cx="6858000" cy="63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Mars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Two moons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nearly 2 Earth years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24 hours and 40 minutes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1.5 AU From the Sun</a:t>
            </a:r>
          </a:p>
        </p:txBody>
      </p:sp>
    </p:spTree>
    <p:extLst>
      <p:ext uri="{BB962C8B-B14F-4D97-AF65-F5344CB8AC3E}">
        <p14:creationId xmlns:p14="http://schemas.microsoft.com/office/powerpoint/2010/main" val="113959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ESA - Facts about Jupiter">
            <a:extLst>
              <a:ext uri="{FF2B5EF4-FFF2-40B4-BE49-F238E27FC236}">
                <a16:creationId xmlns:a16="http://schemas.microsoft.com/office/drawing/2014/main" id="{56A637CF-2363-8E57-AAB6-97F702042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t="6523" r="20561" b="8092"/>
          <a:stretch/>
        </p:blipFill>
        <p:spPr bwMode="auto">
          <a:xfrm>
            <a:off x="0" y="1124"/>
            <a:ext cx="6858000" cy="9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8E421D-BF25-3DD5-8278-58E523F73D65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7BF21-7174-52DF-A874-A55C1966EA5F}"/>
              </a:ext>
            </a:extLst>
          </p:cNvPr>
          <p:cNvSpPr txBox="1"/>
          <p:nvPr/>
        </p:nvSpPr>
        <p:spPr>
          <a:xfrm>
            <a:off x="0" y="2049969"/>
            <a:ext cx="6858000" cy="617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Jupiter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80-95 moons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12 Earth years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10 Earth hours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5.2 AU From the Sun</a:t>
            </a:r>
          </a:p>
        </p:txBody>
      </p:sp>
    </p:spTree>
    <p:extLst>
      <p:ext uri="{BB962C8B-B14F-4D97-AF65-F5344CB8AC3E}">
        <p14:creationId xmlns:p14="http://schemas.microsoft.com/office/powerpoint/2010/main" val="388444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B3DE4-5720-E004-E967-56359B1C61B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857999" cy="9905998"/>
            <a:chOff x="4302613" y="5009285"/>
            <a:chExt cx="1661823" cy="24004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743196-9359-84C4-54EE-0A844CFBBD9C}"/>
                </a:ext>
              </a:extLst>
            </p:cNvPr>
            <p:cNvSpPr/>
            <p:nvPr/>
          </p:nvSpPr>
          <p:spPr>
            <a:xfrm>
              <a:off x="4302613" y="5009285"/>
              <a:ext cx="1661823" cy="24004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40" name="Picture 16" descr="Saturn 2020">
              <a:extLst>
                <a:ext uri="{FF2B5EF4-FFF2-40B4-BE49-F238E27FC236}">
                  <a16:creationId xmlns:a16="http://schemas.microsoft.com/office/drawing/2014/main" id="{380BDE57-A611-D914-9797-82F8646E8F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3" t="29508" r="42027" b="24172"/>
            <a:stretch/>
          </p:blipFill>
          <p:spPr bwMode="auto">
            <a:xfrm>
              <a:off x="4302613" y="5009285"/>
              <a:ext cx="1661823" cy="240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CFB97DD-0265-6C26-487C-16443F6DCF5A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943F1-06C8-2563-1515-A277E02C478E}"/>
              </a:ext>
            </a:extLst>
          </p:cNvPr>
          <p:cNvSpPr txBox="1"/>
          <p:nvPr/>
        </p:nvSpPr>
        <p:spPr>
          <a:xfrm>
            <a:off x="0" y="2049969"/>
            <a:ext cx="6858000" cy="581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Saturn</a:t>
            </a:r>
          </a:p>
          <a:p>
            <a:pPr algn="ctr">
              <a:lnSpc>
                <a:spcPct val="150000"/>
              </a:lnSpc>
            </a:pPr>
            <a:r>
              <a:rPr lang="en-GB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145 moons</a:t>
            </a:r>
          </a:p>
          <a:p>
            <a:pPr algn="ctr">
              <a:lnSpc>
                <a:spcPct val="150000"/>
              </a:lnSpc>
            </a:pPr>
            <a:r>
              <a:rPr lang="en-GB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29 Earth years</a:t>
            </a:r>
          </a:p>
          <a:p>
            <a:pPr algn="ctr">
              <a:lnSpc>
                <a:spcPct val="150000"/>
              </a:lnSpc>
            </a:pPr>
            <a:r>
              <a:rPr lang="en-GB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10.5 Earth hours</a:t>
            </a:r>
          </a:p>
          <a:p>
            <a:pPr algn="ctr">
              <a:lnSpc>
                <a:spcPct val="150000"/>
              </a:lnSpc>
            </a:pPr>
            <a:r>
              <a:rPr lang="en-GB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9.6 AU From the Sun</a:t>
            </a:r>
          </a:p>
        </p:txBody>
      </p:sp>
    </p:spTree>
    <p:extLst>
      <p:ext uri="{BB962C8B-B14F-4D97-AF65-F5344CB8AC3E}">
        <p14:creationId xmlns:p14="http://schemas.microsoft.com/office/powerpoint/2010/main" val="421673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Uranus - Wikipedia">
            <a:extLst>
              <a:ext uri="{FF2B5EF4-FFF2-40B4-BE49-F238E27FC236}">
                <a16:creationId xmlns:a16="http://schemas.microsoft.com/office/drawing/2014/main" id="{C74079F5-F5F6-E349-2771-BD60FA0A0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4587" r="22672" b="5053"/>
          <a:stretch/>
        </p:blipFill>
        <p:spPr bwMode="auto">
          <a:xfrm>
            <a:off x="-1" y="17"/>
            <a:ext cx="6858001" cy="99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BCE8E5-7E54-03E0-06BE-3A91DA3D4D3D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F629C-5A75-A2B5-333C-053DC69E471F}"/>
              </a:ext>
            </a:extLst>
          </p:cNvPr>
          <p:cNvSpPr txBox="1"/>
          <p:nvPr/>
        </p:nvSpPr>
        <p:spPr>
          <a:xfrm>
            <a:off x="0" y="2049969"/>
            <a:ext cx="6858000" cy="617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Uranus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27 moons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84 Earth years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17 Earth hours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 AU From the Sun</a:t>
            </a:r>
            <a:endParaRPr lang="en-GB" sz="6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90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Overview | Neptune – NASA Solar System Exploration">
            <a:extLst>
              <a:ext uri="{FF2B5EF4-FFF2-40B4-BE49-F238E27FC236}">
                <a16:creationId xmlns:a16="http://schemas.microsoft.com/office/drawing/2014/main" id="{96915B9D-C07D-A5B0-2508-1F1BDF625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6765" r="26644" b="5697"/>
          <a:stretch/>
        </p:blipFill>
        <p:spPr bwMode="auto">
          <a:xfrm>
            <a:off x="0" y="12"/>
            <a:ext cx="6858000" cy="99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A34FF3-C26A-FB86-3687-D4E2C13A5E55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AF726-0FE5-A420-92D6-E67A085672A0}"/>
              </a:ext>
            </a:extLst>
          </p:cNvPr>
          <p:cNvSpPr txBox="1"/>
          <p:nvPr/>
        </p:nvSpPr>
        <p:spPr>
          <a:xfrm>
            <a:off x="0" y="2049969"/>
            <a:ext cx="6858000" cy="617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Neptune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14 moons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year = 165 Earth years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day = 16 Earth hours</a:t>
            </a:r>
          </a:p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 AU From the Sun</a:t>
            </a:r>
          </a:p>
        </p:txBody>
      </p:sp>
    </p:spTree>
    <p:extLst>
      <p:ext uri="{BB962C8B-B14F-4D97-AF65-F5344CB8AC3E}">
        <p14:creationId xmlns:p14="http://schemas.microsoft.com/office/powerpoint/2010/main" val="3358402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3045</TotalTime>
  <Words>566</Words>
  <Application>Microsoft Office PowerPoint</Application>
  <PresentationFormat>A4 Paper (210x297 mm)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Colman</dc:creator>
  <cp:lastModifiedBy>Graham Colman</cp:lastModifiedBy>
  <cp:revision>11</cp:revision>
  <cp:lastPrinted>2023-11-21T16:17:29Z</cp:lastPrinted>
  <dcterms:created xsi:type="dcterms:W3CDTF">2023-09-25T20:38:56Z</dcterms:created>
  <dcterms:modified xsi:type="dcterms:W3CDTF">2024-02-11T22:13:58Z</dcterms:modified>
</cp:coreProperties>
</file>