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81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42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69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5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35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8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83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41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99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6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36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9E6E9-74D1-453E-9813-BCA4A0F74806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06EFD-0F6A-4BEB-898B-A033C800A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42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ounded Rectangle 143"/>
          <p:cNvSpPr/>
          <p:nvPr/>
        </p:nvSpPr>
        <p:spPr>
          <a:xfrm>
            <a:off x="3445396" y="5760172"/>
            <a:ext cx="2961052" cy="1042476"/>
          </a:xfrm>
          <a:prstGeom prst="roundRect">
            <a:avLst>
              <a:gd name="adj" fmla="val 904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3" name="Rounded Rectangle 142"/>
          <p:cNvSpPr/>
          <p:nvPr/>
        </p:nvSpPr>
        <p:spPr>
          <a:xfrm>
            <a:off x="384225" y="1146699"/>
            <a:ext cx="2961052" cy="1042476"/>
          </a:xfrm>
          <a:prstGeom prst="roundRect">
            <a:avLst>
              <a:gd name="adj" fmla="val 904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1" name="Rounded Rectangle 140"/>
          <p:cNvSpPr/>
          <p:nvPr/>
        </p:nvSpPr>
        <p:spPr>
          <a:xfrm>
            <a:off x="6557835" y="1147576"/>
            <a:ext cx="2961052" cy="1042476"/>
          </a:xfrm>
          <a:prstGeom prst="roundRect">
            <a:avLst>
              <a:gd name="adj" fmla="val 904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0" name="Rounded Rectangle 139"/>
          <p:cNvSpPr/>
          <p:nvPr/>
        </p:nvSpPr>
        <p:spPr>
          <a:xfrm>
            <a:off x="6916128" y="2897086"/>
            <a:ext cx="2961052" cy="1042476"/>
          </a:xfrm>
          <a:prstGeom prst="roundRect">
            <a:avLst>
              <a:gd name="adj" fmla="val 904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557835" y="4642461"/>
            <a:ext cx="2961052" cy="1042476"/>
          </a:xfrm>
          <a:prstGeom prst="roundRect">
            <a:avLst>
              <a:gd name="adj" fmla="val 9046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19" name="Down Arrow 118"/>
          <p:cNvSpPr/>
          <p:nvPr/>
        </p:nvSpPr>
        <p:spPr>
          <a:xfrm>
            <a:off x="4778244" y="5217097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1107583" y="5227775"/>
            <a:ext cx="4816876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953000" y="1629000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2"/>
            <a:endCxn id="10" idx="1"/>
          </p:cNvCxnSpPr>
          <p:nvPr/>
        </p:nvCxnSpPr>
        <p:spPr>
          <a:xfrm flipV="1">
            <a:off x="3153000" y="3421418"/>
            <a:ext cx="3588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83558" y="5215937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1372" y="3236752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53377" y="1259668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63648" y="4852085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D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2100000">
            <a:off x="5463406" y="1816133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9500000">
            <a:off x="5473921" y="3264913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24459" y="1609969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E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rot="2100000">
            <a:off x="4430965" y="3272056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9500000">
            <a:off x="4440336" y="1787973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55055" y="3235772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F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4404" y="1609969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H</a:t>
            </a:r>
            <a:endParaRPr lang="en-GB" dirty="0">
              <a:solidFill>
                <a:srgbClr val="FF00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451515" y="38723"/>
            <a:ext cx="3002970" cy="1042476"/>
            <a:chOff x="3602052" y="25524"/>
            <a:chExt cx="3002970" cy="1042476"/>
          </a:xfrm>
        </p:grpSpPr>
        <p:sp>
          <p:nvSpPr>
            <p:cNvPr id="142" name="Rounded Rectangle 141"/>
            <p:cNvSpPr/>
            <p:nvPr/>
          </p:nvSpPr>
          <p:spPr>
            <a:xfrm>
              <a:off x="3643970" y="25524"/>
              <a:ext cx="2961052" cy="1042476"/>
            </a:xfrm>
            <a:prstGeom prst="roundRect">
              <a:avLst>
                <a:gd name="adj" fmla="val 9046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602052" y="186276"/>
              <a:ext cx="8185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GPE = </a:t>
              </a:r>
              <a:endParaRPr lang="en-GB" sz="14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602052" y="420357"/>
              <a:ext cx="8185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KE = </a:t>
              </a:r>
              <a:endParaRPr lang="en-GB" sz="14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602052" y="751052"/>
              <a:ext cx="8185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Total = </a:t>
              </a:r>
              <a:endParaRPr lang="en-GB" sz="1400" dirty="0"/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3711866" y="751177"/>
              <a:ext cx="2236450" cy="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5255010" y="186884"/>
              <a:ext cx="7984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0.98</a:t>
              </a:r>
              <a:endParaRPr lang="en-GB" sz="14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102468" y="420763"/>
              <a:ext cx="1512076" cy="313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0.5 </a:t>
              </a:r>
              <a:r>
                <a:rPr lang="en-GB" sz="1400" dirty="0" smtClean="0">
                  <a:sym typeface="Symbol" panose="05050102010706020507" pitchFamily="18" charset="2"/>
                </a:rPr>
                <a:t> 0.1  v</a:t>
              </a:r>
              <a:r>
                <a:rPr lang="en-GB" sz="1400" baseline="30000" dirty="0" smtClean="0">
                  <a:sym typeface="Symbol" panose="05050102010706020507" pitchFamily="18" charset="2"/>
                </a:rPr>
                <a:t>2</a:t>
              </a:r>
              <a:r>
                <a:rPr lang="en-GB" sz="1400" dirty="0" smtClean="0">
                  <a:sym typeface="Symbol" panose="05050102010706020507" pitchFamily="18" charset="2"/>
                </a:rPr>
                <a:t> = </a:t>
              </a:r>
              <a:endParaRPr lang="en-GB" sz="14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255010" y="420494"/>
              <a:ext cx="7984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2.22</a:t>
              </a:r>
              <a:endParaRPr lang="en-GB" sz="14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55010" y="751254"/>
              <a:ext cx="7984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3.2</a:t>
              </a:r>
              <a:endParaRPr lang="en-GB" sz="1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101390" y="186884"/>
              <a:ext cx="15131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>
                  <a:sym typeface="Symbol" panose="05050102010706020507" pitchFamily="18" charset="2"/>
                </a:rPr>
                <a:t>0.1  9.8  1 = </a:t>
              </a:r>
              <a:endParaRPr lang="en-GB" sz="1400" dirty="0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44983" y="5086826"/>
            <a:ext cx="1294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Zero line</a:t>
            </a:r>
            <a:endParaRPr lang="en-GB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452127" y="353363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44.4</a:t>
            </a:r>
            <a:endParaRPr lang="en-GB" sz="1400" dirty="0"/>
          </a:p>
        </p:txBody>
      </p:sp>
      <p:sp>
        <p:nvSpPr>
          <p:cNvPr id="108" name="TextBox 107"/>
          <p:cNvSpPr txBox="1"/>
          <p:nvPr/>
        </p:nvSpPr>
        <p:spPr>
          <a:xfrm>
            <a:off x="5452127" y="553660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 6.66</a:t>
            </a:r>
            <a:endParaRPr lang="en-GB" sz="1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3393044" y="5918971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393044" y="6153052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3393044" y="6483747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3502858" y="6483872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046002" y="5919579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54" name="TextBox 153"/>
          <p:cNvSpPr txBox="1"/>
          <p:nvPr/>
        </p:nvSpPr>
        <p:spPr>
          <a:xfrm>
            <a:off x="3893460" y="6153458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0.1  8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046002" y="6153189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3.2</a:t>
            </a:r>
            <a:endParaRPr lang="en-GB" sz="1400" dirty="0"/>
          </a:p>
        </p:txBody>
      </p:sp>
      <p:sp>
        <p:nvSpPr>
          <p:cNvPr id="156" name="TextBox 155"/>
          <p:cNvSpPr txBox="1"/>
          <p:nvPr/>
        </p:nvSpPr>
        <p:spPr>
          <a:xfrm>
            <a:off x="5046002" y="6483949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3.2</a:t>
            </a:r>
            <a:endParaRPr lang="en-GB" sz="1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3892382" y="5919579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0.1  9.8  0 = </a:t>
            </a:r>
            <a:endParaRPr lang="en-GB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6887559" y="3081762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61" name="TextBox 160"/>
          <p:cNvSpPr txBox="1"/>
          <p:nvPr/>
        </p:nvSpPr>
        <p:spPr>
          <a:xfrm>
            <a:off x="6887559" y="3315843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887559" y="3646538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63" name="Straight Connector 162"/>
          <p:cNvCxnSpPr/>
          <p:nvPr/>
        </p:nvCxnSpPr>
        <p:spPr>
          <a:xfrm flipV="1">
            <a:off x="6997373" y="3646663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8540517" y="3082370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0.49</a:t>
            </a:r>
            <a:endParaRPr lang="en-GB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7387975" y="3316249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0.1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8540517" y="3315980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2.71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8540517" y="3646740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3.2</a:t>
            </a:r>
            <a:endParaRPr lang="en-GB" sz="1400" dirty="0"/>
          </a:p>
        </p:txBody>
      </p:sp>
      <p:sp>
        <p:nvSpPr>
          <p:cNvPr id="168" name="TextBox 167"/>
          <p:cNvSpPr txBox="1"/>
          <p:nvPr/>
        </p:nvSpPr>
        <p:spPr>
          <a:xfrm>
            <a:off x="7386897" y="3082370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0.1  9.8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0.5 = </a:t>
            </a:r>
            <a:endParaRPr lang="en-GB" sz="1400" dirty="0"/>
          </a:p>
        </p:txBody>
      </p:sp>
      <p:sp>
        <p:nvSpPr>
          <p:cNvPr id="169" name="TextBox 168"/>
          <p:cNvSpPr txBox="1"/>
          <p:nvPr/>
        </p:nvSpPr>
        <p:spPr>
          <a:xfrm>
            <a:off x="8888171" y="3235650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54.2</a:t>
            </a:r>
            <a:endParaRPr lang="en-GB" sz="1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8888171" y="3435947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 7.36</a:t>
            </a:r>
            <a:endParaRPr lang="en-GB" sz="1400" dirty="0"/>
          </a:p>
        </p:txBody>
      </p:sp>
      <p:sp>
        <p:nvSpPr>
          <p:cNvPr id="171" name="TextBox 170"/>
          <p:cNvSpPr txBox="1"/>
          <p:nvPr/>
        </p:nvSpPr>
        <p:spPr>
          <a:xfrm>
            <a:off x="6489595" y="1317093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72" name="TextBox 171"/>
          <p:cNvSpPr txBox="1"/>
          <p:nvPr/>
        </p:nvSpPr>
        <p:spPr>
          <a:xfrm>
            <a:off x="6489595" y="1551174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73" name="TextBox 172"/>
          <p:cNvSpPr txBox="1"/>
          <p:nvPr/>
        </p:nvSpPr>
        <p:spPr>
          <a:xfrm>
            <a:off x="6489595" y="1881869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74" name="Straight Connector 173"/>
          <p:cNvCxnSpPr/>
          <p:nvPr/>
        </p:nvCxnSpPr>
        <p:spPr>
          <a:xfrm flipV="1">
            <a:off x="6599409" y="1881994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8142553" y="1317701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0.89</a:t>
            </a:r>
            <a:endParaRPr lang="en-GB" sz="1400" dirty="0"/>
          </a:p>
        </p:txBody>
      </p:sp>
      <p:sp>
        <p:nvSpPr>
          <p:cNvPr id="176" name="TextBox 175"/>
          <p:cNvSpPr txBox="1"/>
          <p:nvPr/>
        </p:nvSpPr>
        <p:spPr>
          <a:xfrm>
            <a:off x="6990011" y="1551580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0.1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77" name="TextBox 176"/>
          <p:cNvSpPr txBox="1"/>
          <p:nvPr/>
        </p:nvSpPr>
        <p:spPr>
          <a:xfrm>
            <a:off x="8142553" y="1551311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2.31</a:t>
            </a:r>
            <a:endParaRPr lang="en-GB" sz="1400" dirty="0"/>
          </a:p>
        </p:txBody>
      </p:sp>
      <p:sp>
        <p:nvSpPr>
          <p:cNvPr id="178" name="TextBox 177"/>
          <p:cNvSpPr txBox="1"/>
          <p:nvPr/>
        </p:nvSpPr>
        <p:spPr>
          <a:xfrm>
            <a:off x="8142553" y="1882071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3.2</a:t>
            </a:r>
            <a:endParaRPr lang="en-GB" sz="1400" dirty="0"/>
          </a:p>
        </p:txBody>
      </p:sp>
      <p:sp>
        <p:nvSpPr>
          <p:cNvPr id="179" name="TextBox 178"/>
          <p:cNvSpPr txBox="1"/>
          <p:nvPr/>
        </p:nvSpPr>
        <p:spPr>
          <a:xfrm>
            <a:off x="6988933" y="1317701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0.1  9.8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0.91 =</a:t>
            </a:r>
            <a:endParaRPr lang="en-GB" sz="1400" dirty="0"/>
          </a:p>
        </p:txBody>
      </p:sp>
      <p:sp>
        <p:nvSpPr>
          <p:cNvPr id="180" name="TextBox 179"/>
          <p:cNvSpPr txBox="1"/>
          <p:nvPr/>
        </p:nvSpPr>
        <p:spPr>
          <a:xfrm>
            <a:off x="8490207" y="1470981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46.2</a:t>
            </a:r>
            <a:endParaRPr lang="en-GB" sz="1400" dirty="0"/>
          </a:p>
        </p:txBody>
      </p:sp>
      <p:sp>
        <p:nvSpPr>
          <p:cNvPr id="181" name="TextBox 180"/>
          <p:cNvSpPr txBox="1"/>
          <p:nvPr/>
        </p:nvSpPr>
        <p:spPr>
          <a:xfrm>
            <a:off x="8490207" y="1671278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 6.79</a:t>
            </a:r>
            <a:endParaRPr lang="en-GB" sz="1400" dirty="0"/>
          </a:p>
        </p:txBody>
      </p:sp>
      <p:sp>
        <p:nvSpPr>
          <p:cNvPr id="182" name="TextBox 181"/>
          <p:cNvSpPr txBox="1"/>
          <p:nvPr/>
        </p:nvSpPr>
        <p:spPr>
          <a:xfrm>
            <a:off x="6503937" y="4837787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83" name="TextBox 182"/>
          <p:cNvSpPr txBox="1"/>
          <p:nvPr/>
        </p:nvSpPr>
        <p:spPr>
          <a:xfrm>
            <a:off x="6503937" y="5071868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6503937" y="5402563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85" name="Straight Connector 184"/>
          <p:cNvCxnSpPr/>
          <p:nvPr/>
        </p:nvCxnSpPr>
        <p:spPr>
          <a:xfrm flipV="1">
            <a:off x="6613751" y="5402688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/>
          <p:cNvSpPr txBox="1"/>
          <p:nvPr/>
        </p:nvSpPr>
        <p:spPr>
          <a:xfrm>
            <a:off x="8156895" y="4838395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0.89</a:t>
            </a:r>
            <a:endParaRPr lang="en-GB" sz="1400" dirty="0"/>
          </a:p>
        </p:txBody>
      </p:sp>
      <p:sp>
        <p:nvSpPr>
          <p:cNvPr id="187" name="TextBox 186"/>
          <p:cNvSpPr txBox="1"/>
          <p:nvPr/>
        </p:nvSpPr>
        <p:spPr>
          <a:xfrm>
            <a:off x="7004353" y="5072274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0.1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88" name="TextBox 187"/>
          <p:cNvSpPr txBox="1"/>
          <p:nvPr/>
        </p:nvSpPr>
        <p:spPr>
          <a:xfrm>
            <a:off x="8156895" y="5072005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3.11</a:t>
            </a:r>
            <a:endParaRPr lang="en-GB" sz="1400" dirty="0"/>
          </a:p>
        </p:txBody>
      </p:sp>
      <p:sp>
        <p:nvSpPr>
          <p:cNvPr id="189" name="TextBox 188"/>
          <p:cNvSpPr txBox="1"/>
          <p:nvPr/>
        </p:nvSpPr>
        <p:spPr>
          <a:xfrm>
            <a:off x="8156895" y="5402765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3.2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>
            <a:off x="7003275" y="4838395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0.1  9.8  0.09 =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8504549" y="4991675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62.2</a:t>
            </a:r>
            <a:endParaRPr lang="en-GB" sz="1400" dirty="0"/>
          </a:p>
        </p:txBody>
      </p:sp>
      <p:sp>
        <p:nvSpPr>
          <p:cNvPr id="192" name="TextBox 191"/>
          <p:cNvSpPr txBox="1"/>
          <p:nvPr/>
        </p:nvSpPr>
        <p:spPr>
          <a:xfrm>
            <a:off x="8504549" y="5191972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 7.89</a:t>
            </a:r>
            <a:endParaRPr lang="en-GB" sz="1400" dirty="0"/>
          </a:p>
        </p:txBody>
      </p:sp>
      <p:sp>
        <p:nvSpPr>
          <p:cNvPr id="195" name="Arc 194"/>
          <p:cNvSpPr/>
          <p:nvPr/>
        </p:nvSpPr>
        <p:spPr>
          <a:xfrm rot="10800000">
            <a:off x="4220104" y="2710015"/>
            <a:ext cx="1440000" cy="1440000"/>
          </a:xfrm>
          <a:prstGeom prst="arc">
            <a:avLst>
              <a:gd name="adj1" fmla="val 14030849"/>
              <a:gd name="adj2" fmla="val 160892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4954148" y="3785488"/>
                <a:ext cx="3061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148" y="3785488"/>
                <a:ext cx="306173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16000" r="-12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8" name="Arc 197"/>
          <p:cNvSpPr/>
          <p:nvPr/>
        </p:nvSpPr>
        <p:spPr>
          <a:xfrm rot="10800000">
            <a:off x="3874148" y="2330890"/>
            <a:ext cx="2160000" cy="2160000"/>
          </a:xfrm>
          <a:prstGeom prst="arc">
            <a:avLst>
              <a:gd name="adj1" fmla="val 7533071"/>
              <a:gd name="adj2" fmla="val 161786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5554396" y="2945254"/>
                <a:ext cx="4055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145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396" y="2945254"/>
                <a:ext cx="405560" cy="215444"/>
              </a:xfrm>
              <a:prstGeom prst="rect">
                <a:avLst/>
              </a:prstGeom>
              <a:blipFill rotWithShape="0">
                <a:blip r:embed="rId3"/>
                <a:stretch>
                  <a:fillRect l="-8955" r="-895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0" name="Arc 199"/>
          <p:cNvSpPr/>
          <p:nvPr/>
        </p:nvSpPr>
        <p:spPr>
          <a:xfrm>
            <a:off x="4234897" y="2691836"/>
            <a:ext cx="1440000" cy="1440000"/>
          </a:xfrm>
          <a:prstGeom prst="arc">
            <a:avLst>
              <a:gd name="adj1" fmla="val 16235988"/>
              <a:gd name="adj2" fmla="val 183344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/>
              <p:cNvSpPr txBox="1"/>
              <p:nvPr/>
            </p:nvSpPr>
            <p:spPr>
              <a:xfrm>
                <a:off x="4944035" y="2893750"/>
                <a:ext cx="3061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1" name="TextBox 2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035" y="2893750"/>
                <a:ext cx="306173" cy="215444"/>
              </a:xfrm>
              <a:prstGeom prst="rect">
                <a:avLst/>
              </a:prstGeom>
              <a:blipFill rotWithShape="0">
                <a:blip r:embed="rId4"/>
                <a:stretch>
                  <a:fillRect l="-14000" r="-12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2" name="TextBox 201"/>
          <p:cNvSpPr txBox="1"/>
          <p:nvPr/>
        </p:nvSpPr>
        <p:spPr>
          <a:xfrm>
            <a:off x="6851263" y="4622968"/>
            <a:ext cx="199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B050"/>
                </a:solidFill>
              </a:rPr>
              <a:t>h = 0.5-0.5cos35 = 0.09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836921" y="1114160"/>
            <a:ext cx="199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B050"/>
                </a:solidFill>
              </a:rPr>
              <a:t>h = 0.5-0.5cos145 = 0.91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13664" y="1312884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205" name="TextBox 204"/>
          <p:cNvSpPr txBox="1"/>
          <p:nvPr/>
        </p:nvSpPr>
        <p:spPr>
          <a:xfrm>
            <a:off x="313664" y="1546965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206" name="TextBox 205"/>
          <p:cNvSpPr txBox="1"/>
          <p:nvPr/>
        </p:nvSpPr>
        <p:spPr>
          <a:xfrm>
            <a:off x="313664" y="1877660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207" name="Straight Connector 206"/>
          <p:cNvCxnSpPr/>
          <p:nvPr/>
        </p:nvCxnSpPr>
        <p:spPr>
          <a:xfrm flipV="1">
            <a:off x="423478" y="1877785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1966622" y="131349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0.89</a:t>
            </a:r>
            <a:endParaRPr lang="en-GB" sz="1400" dirty="0"/>
          </a:p>
        </p:txBody>
      </p:sp>
      <p:sp>
        <p:nvSpPr>
          <p:cNvPr id="209" name="TextBox 208"/>
          <p:cNvSpPr txBox="1"/>
          <p:nvPr/>
        </p:nvSpPr>
        <p:spPr>
          <a:xfrm>
            <a:off x="814080" y="1547371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0.1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210" name="TextBox 209"/>
          <p:cNvSpPr txBox="1"/>
          <p:nvPr/>
        </p:nvSpPr>
        <p:spPr>
          <a:xfrm>
            <a:off x="1966622" y="154710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2.31</a:t>
            </a:r>
            <a:endParaRPr lang="en-GB" sz="1400" dirty="0"/>
          </a:p>
        </p:txBody>
      </p:sp>
      <p:sp>
        <p:nvSpPr>
          <p:cNvPr id="211" name="TextBox 210"/>
          <p:cNvSpPr txBox="1"/>
          <p:nvPr/>
        </p:nvSpPr>
        <p:spPr>
          <a:xfrm>
            <a:off x="1966622" y="187786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3.2</a:t>
            </a:r>
            <a:endParaRPr lang="en-GB" sz="1400" dirty="0"/>
          </a:p>
        </p:txBody>
      </p:sp>
      <p:sp>
        <p:nvSpPr>
          <p:cNvPr id="212" name="TextBox 211"/>
          <p:cNvSpPr txBox="1"/>
          <p:nvPr/>
        </p:nvSpPr>
        <p:spPr>
          <a:xfrm>
            <a:off x="813002" y="1313492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0.1  9.8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0.91 =</a:t>
            </a:r>
            <a:endParaRPr lang="en-GB" sz="1400" dirty="0"/>
          </a:p>
        </p:txBody>
      </p:sp>
      <p:sp>
        <p:nvSpPr>
          <p:cNvPr id="213" name="TextBox 212"/>
          <p:cNvSpPr txBox="1"/>
          <p:nvPr/>
        </p:nvSpPr>
        <p:spPr>
          <a:xfrm>
            <a:off x="2314276" y="1466772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46.2</a:t>
            </a:r>
            <a:endParaRPr lang="en-GB" sz="1400" dirty="0"/>
          </a:p>
        </p:txBody>
      </p:sp>
      <p:sp>
        <p:nvSpPr>
          <p:cNvPr id="214" name="TextBox 213"/>
          <p:cNvSpPr txBox="1"/>
          <p:nvPr/>
        </p:nvSpPr>
        <p:spPr>
          <a:xfrm>
            <a:off x="2314276" y="1667069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 6.79</a:t>
            </a:r>
            <a:endParaRPr lang="en-GB" sz="1400" dirty="0"/>
          </a:p>
        </p:txBody>
      </p:sp>
      <p:sp>
        <p:nvSpPr>
          <p:cNvPr id="215" name="TextBox 214"/>
          <p:cNvSpPr txBox="1"/>
          <p:nvPr/>
        </p:nvSpPr>
        <p:spPr>
          <a:xfrm>
            <a:off x="660990" y="1109951"/>
            <a:ext cx="199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B050"/>
                </a:solidFill>
              </a:rPr>
              <a:t>h = 0.5-0.5cos215 = 0.91</a:t>
            </a:r>
            <a:endParaRPr lang="en-GB" sz="1400" dirty="0">
              <a:solidFill>
                <a:srgbClr val="00B050"/>
              </a:solidFill>
            </a:endParaRPr>
          </a:p>
        </p:txBody>
      </p:sp>
      <p:grpSp>
        <p:nvGrpSpPr>
          <p:cNvPr id="248" name="Group 247"/>
          <p:cNvGrpSpPr/>
          <p:nvPr/>
        </p:nvGrpSpPr>
        <p:grpSpPr>
          <a:xfrm>
            <a:off x="69734" y="73663"/>
            <a:ext cx="2350233" cy="890558"/>
            <a:chOff x="103982" y="52567"/>
            <a:chExt cx="2350233" cy="890558"/>
          </a:xfrm>
        </p:grpSpPr>
        <p:sp>
          <p:nvSpPr>
            <p:cNvPr id="243" name="Rectangle 242"/>
            <p:cNvSpPr/>
            <p:nvPr/>
          </p:nvSpPr>
          <p:spPr>
            <a:xfrm>
              <a:off x="103982" y="52567"/>
              <a:ext cx="2350233" cy="8905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193325" y="199469"/>
                  <a:ext cx="981871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𝐺𝑃𝐸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𝑚𝑔h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325" y="199469"/>
                  <a:ext cx="981871" cy="21544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727" r="-5590" b="-305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248251" y="526279"/>
                  <a:ext cx="938911" cy="2510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𝐾𝐸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251" y="526279"/>
                  <a:ext cx="938911" cy="251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3896" r="-1299" b="-1707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1442216" y="112453"/>
                  <a:ext cx="903965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=8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6" name="TextBox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2216" y="112453"/>
                  <a:ext cx="903965" cy="21544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703" r="-1351" b="-8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1455713" y="383905"/>
                  <a:ext cx="87697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=0.1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5713" y="383905"/>
                  <a:ext cx="876970" cy="21544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083" r="-6250" b="-305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TextBox 241"/>
                <p:cNvSpPr txBox="1"/>
                <p:nvPr/>
              </p:nvSpPr>
              <p:spPr>
                <a:xfrm>
                  <a:off x="1517781" y="650136"/>
                  <a:ext cx="752834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=0.5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42" name="TextBox 2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7781" y="650136"/>
                  <a:ext cx="752834" cy="21544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2419" r="-4839" b="-8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7" name="Group 246"/>
          <p:cNvGrpSpPr/>
          <p:nvPr/>
        </p:nvGrpSpPr>
        <p:grpSpPr>
          <a:xfrm>
            <a:off x="60916" y="2751248"/>
            <a:ext cx="2693565" cy="1369382"/>
            <a:chOff x="103982" y="2874887"/>
            <a:chExt cx="2693565" cy="1369382"/>
          </a:xfrm>
        </p:grpSpPr>
        <p:pic>
          <p:nvPicPr>
            <p:cNvPr id="228" name="Picture 227"/>
            <p:cNvPicPr>
              <a:picLocks noChangeAspect="1"/>
            </p:cNvPicPr>
            <p:nvPr/>
          </p:nvPicPr>
          <p:blipFill rotWithShape="1">
            <a:blip r:embed="rId10"/>
            <a:srcRect l="3717" t="23019" r="10661" b="15713"/>
            <a:stretch/>
          </p:blipFill>
          <p:spPr>
            <a:xfrm>
              <a:off x="206062" y="3011736"/>
              <a:ext cx="2446913" cy="984423"/>
            </a:xfrm>
            <a:prstGeom prst="rect">
              <a:avLst/>
            </a:prstGeom>
          </p:spPr>
        </p:pic>
        <p:sp>
          <p:nvSpPr>
            <p:cNvPr id="229" name="TextBox 228"/>
            <p:cNvSpPr txBox="1"/>
            <p:nvPr/>
          </p:nvSpPr>
          <p:spPr>
            <a:xfrm>
              <a:off x="103982" y="3927151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A</a:t>
              </a:r>
              <a:endParaRPr lang="en-GB" sz="14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692354" y="3927151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B</a:t>
              </a:r>
              <a:endParaRPr lang="en-GB" sz="14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270603" y="39220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C</a:t>
              </a:r>
              <a:endParaRPr lang="en-GB" sz="1400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858690" y="3927151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F</a:t>
              </a:r>
              <a:endParaRPr lang="en-GB" sz="14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2436939" y="39220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A</a:t>
              </a:r>
              <a:endParaRPr lang="en-GB" sz="14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334324" y="3925927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D</a:t>
              </a:r>
              <a:endParaRPr lang="en-GB" sz="14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065402" y="39255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E</a:t>
              </a:r>
              <a:endParaRPr lang="en-GB" sz="14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468376" y="3929240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H</a:t>
              </a:r>
              <a:endParaRPr lang="en-GB" sz="14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2229916" y="39220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G</a:t>
              </a:r>
              <a:endParaRPr lang="en-GB" sz="14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236323" y="2874887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2367424" y="3658866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</a:t>
              </a:r>
              <a:endPara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123584" y="2914928"/>
              <a:ext cx="2657337" cy="12656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  <p:sp>
        <p:nvSpPr>
          <p:cNvPr id="2" name="Down Arrow 1"/>
          <p:cNvSpPr/>
          <p:nvPr/>
        </p:nvSpPr>
        <p:spPr>
          <a:xfrm>
            <a:off x="4785921" y="1635358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Down Arrow 113"/>
          <p:cNvSpPr/>
          <p:nvPr/>
        </p:nvSpPr>
        <p:spPr>
          <a:xfrm>
            <a:off x="5830844" y="1968111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Down Arrow 114"/>
          <p:cNvSpPr/>
          <p:nvPr/>
        </p:nvSpPr>
        <p:spPr>
          <a:xfrm>
            <a:off x="3779451" y="1953780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Down Arrow 115"/>
          <p:cNvSpPr/>
          <p:nvPr/>
        </p:nvSpPr>
        <p:spPr>
          <a:xfrm>
            <a:off x="5828760" y="4895757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Down Arrow 116"/>
          <p:cNvSpPr/>
          <p:nvPr/>
        </p:nvSpPr>
        <p:spPr>
          <a:xfrm>
            <a:off x="3777367" y="4881426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Down Arrow 117"/>
          <p:cNvSpPr/>
          <p:nvPr/>
        </p:nvSpPr>
        <p:spPr>
          <a:xfrm>
            <a:off x="6584649" y="3434831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Down Arrow 120"/>
          <p:cNvSpPr/>
          <p:nvPr/>
        </p:nvSpPr>
        <p:spPr>
          <a:xfrm>
            <a:off x="2993951" y="3422850"/>
            <a:ext cx="335492" cy="621586"/>
          </a:xfrm>
          <a:prstGeom prst="downArrow">
            <a:avLst>
              <a:gd name="adj1" fmla="val 36704"/>
              <a:gd name="adj2" fmla="val 53324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Down Arrow 129"/>
          <p:cNvSpPr/>
          <p:nvPr/>
        </p:nvSpPr>
        <p:spPr>
          <a:xfrm rot="2100000">
            <a:off x="5673819" y="1894512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Down Arrow 130"/>
          <p:cNvSpPr/>
          <p:nvPr/>
        </p:nvSpPr>
        <p:spPr>
          <a:xfrm rot="12900000">
            <a:off x="3988992" y="4275681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Down Arrow 131"/>
          <p:cNvSpPr/>
          <p:nvPr/>
        </p:nvSpPr>
        <p:spPr>
          <a:xfrm rot="19500000">
            <a:off x="3992056" y="1889781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Down Arrow 132"/>
          <p:cNvSpPr/>
          <p:nvPr/>
        </p:nvSpPr>
        <p:spPr>
          <a:xfrm rot="8700000">
            <a:off x="5652952" y="4284674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Down Arrow 133"/>
          <p:cNvSpPr/>
          <p:nvPr/>
        </p:nvSpPr>
        <p:spPr>
          <a:xfrm rot="16200000">
            <a:off x="3355406" y="3083082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Down Arrow 134"/>
          <p:cNvSpPr/>
          <p:nvPr/>
        </p:nvSpPr>
        <p:spPr>
          <a:xfrm rot="5400000">
            <a:off x="6285247" y="3098190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Down Arrow 136"/>
          <p:cNvSpPr/>
          <p:nvPr/>
        </p:nvSpPr>
        <p:spPr>
          <a:xfrm>
            <a:off x="4820211" y="1633927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Down Arrow 137"/>
          <p:cNvSpPr/>
          <p:nvPr/>
        </p:nvSpPr>
        <p:spPr>
          <a:xfrm rot="10800000">
            <a:off x="4813382" y="4555382"/>
            <a:ext cx="270613" cy="668858"/>
          </a:xfrm>
          <a:prstGeom prst="downArrow">
            <a:avLst>
              <a:gd name="adj1" fmla="val 31650"/>
              <a:gd name="adj2" fmla="val 5332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153000" y="1629000"/>
            <a:ext cx="3600000" cy="3600000"/>
          </a:xfrm>
          <a:prstGeom prst="ellipse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576027" y="4852085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G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Connector 91"/>
          <p:cNvCxnSpPr/>
          <p:nvPr/>
        </p:nvCxnSpPr>
        <p:spPr>
          <a:xfrm flipV="1">
            <a:off x="1107583" y="5227775"/>
            <a:ext cx="4816876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153000" y="1629000"/>
            <a:ext cx="3600000" cy="3600000"/>
          </a:xfrm>
          <a:prstGeom prst="ellipse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953000" y="1629000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2"/>
            <a:endCxn id="10" idx="1"/>
          </p:cNvCxnSpPr>
          <p:nvPr/>
        </p:nvCxnSpPr>
        <p:spPr>
          <a:xfrm flipV="1">
            <a:off x="3153000" y="3421418"/>
            <a:ext cx="3588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753377" y="5229000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741372" y="3236752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753377" y="1259668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924459" y="4852085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 rot="2100000">
            <a:off x="5463406" y="1816133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9500000">
            <a:off x="5473921" y="3264913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924459" y="1609969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 rot="2100000">
            <a:off x="4430965" y="3272056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9500000">
            <a:off x="4440336" y="1787973"/>
            <a:ext cx="0" cy="18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755055" y="3235772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654405" y="4852085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654404" y="1609969"/>
            <a:ext cx="399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3602052" y="186276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3602052" y="420357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3602052" y="751052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3711866" y="751177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102468" y="420763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m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5255010" y="420494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TE-GPE</a:t>
            </a:r>
            <a:endParaRPr lang="en-GB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5255010" y="751254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</a:t>
            </a:r>
            <a:endParaRPr lang="en-GB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4101390" y="186884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m  g  2r = </a:t>
            </a:r>
            <a:endParaRPr lang="en-GB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44983" y="5086826"/>
            <a:ext cx="1294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Zero line</a:t>
            </a:r>
            <a:endParaRPr lang="en-GB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602664" y="340164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</a:t>
            </a:r>
            <a:endParaRPr lang="en-GB" sz="1400" dirty="0"/>
          </a:p>
        </p:txBody>
      </p:sp>
      <p:sp>
        <p:nvSpPr>
          <p:cNvPr id="108" name="TextBox 107"/>
          <p:cNvSpPr txBox="1"/>
          <p:nvPr/>
        </p:nvSpPr>
        <p:spPr>
          <a:xfrm>
            <a:off x="5602664" y="540461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</a:t>
            </a:r>
            <a:endParaRPr lang="en-GB" sz="1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3602052" y="5605459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602052" y="5839540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3602052" y="6170235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3711866" y="6170360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55010" y="5606067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</a:t>
            </a:r>
            <a:endParaRPr lang="en-GB" sz="1400" dirty="0"/>
          </a:p>
        </p:txBody>
      </p:sp>
      <p:sp>
        <p:nvSpPr>
          <p:cNvPr id="154" name="TextBox 153"/>
          <p:cNvSpPr txBox="1"/>
          <p:nvPr/>
        </p:nvSpPr>
        <p:spPr>
          <a:xfrm>
            <a:off x="4102468" y="5839946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m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255010" y="5839677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</a:t>
            </a:r>
            <a:endParaRPr lang="en-GB" sz="1400" dirty="0"/>
          </a:p>
        </p:txBody>
      </p:sp>
      <p:sp>
        <p:nvSpPr>
          <p:cNvPr id="156" name="TextBox 155"/>
          <p:cNvSpPr txBox="1"/>
          <p:nvPr/>
        </p:nvSpPr>
        <p:spPr>
          <a:xfrm>
            <a:off x="5255010" y="6170437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</a:t>
            </a:r>
            <a:endParaRPr lang="en-GB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6913317" y="3029510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61" name="TextBox 160"/>
          <p:cNvSpPr txBox="1"/>
          <p:nvPr/>
        </p:nvSpPr>
        <p:spPr>
          <a:xfrm>
            <a:off x="6913317" y="3263591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6913317" y="3594286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63" name="Straight Connector 162"/>
          <p:cNvCxnSpPr/>
          <p:nvPr/>
        </p:nvCxnSpPr>
        <p:spPr>
          <a:xfrm flipV="1">
            <a:off x="7023131" y="3594411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7413733" y="3263997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m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8566275" y="3263728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TE-GPE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8566275" y="3594488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</a:t>
            </a:r>
            <a:endParaRPr lang="en-GB" sz="1400" dirty="0"/>
          </a:p>
        </p:txBody>
      </p:sp>
      <p:sp>
        <p:nvSpPr>
          <p:cNvPr id="168" name="TextBox 167"/>
          <p:cNvSpPr txBox="1"/>
          <p:nvPr/>
        </p:nvSpPr>
        <p:spPr>
          <a:xfrm>
            <a:off x="7412655" y="3030118"/>
            <a:ext cx="1513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m  g  r = </a:t>
            </a:r>
            <a:endParaRPr lang="en-GB" sz="1400" dirty="0"/>
          </a:p>
        </p:txBody>
      </p:sp>
      <p:sp>
        <p:nvSpPr>
          <p:cNvPr id="169" name="TextBox 168"/>
          <p:cNvSpPr txBox="1"/>
          <p:nvPr/>
        </p:nvSpPr>
        <p:spPr>
          <a:xfrm>
            <a:off x="8913929" y="3183398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</a:t>
            </a:r>
            <a:endParaRPr lang="en-GB" sz="1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8913929" y="3383695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</a:t>
            </a:r>
            <a:endParaRPr lang="en-GB" sz="1400" dirty="0"/>
          </a:p>
        </p:txBody>
      </p:sp>
      <p:sp>
        <p:nvSpPr>
          <p:cNvPr id="171" name="TextBox 170"/>
          <p:cNvSpPr txBox="1"/>
          <p:nvPr/>
        </p:nvSpPr>
        <p:spPr>
          <a:xfrm>
            <a:off x="6175692" y="1316774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72" name="TextBox 171"/>
          <p:cNvSpPr txBox="1"/>
          <p:nvPr/>
        </p:nvSpPr>
        <p:spPr>
          <a:xfrm>
            <a:off x="6175692" y="1550855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73" name="TextBox 172"/>
          <p:cNvSpPr txBox="1"/>
          <p:nvPr/>
        </p:nvSpPr>
        <p:spPr>
          <a:xfrm>
            <a:off x="6175692" y="1881550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74" name="Straight Connector 173"/>
          <p:cNvCxnSpPr/>
          <p:nvPr/>
        </p:nvCxnSpPr>
        <p:spPr>
          <a:xfrm flipV="1">
            <a:off x="6285506" y="1881675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6676108" y="1551261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m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77" name="TextBox 176"/>
          <p:cNvSpPr txBox="1"/>
          <p:nvPr/>
        </p:nvSpPr>
        <p:spPr>
          <a:xfrm>
            <a:off x="7828650" y="155099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TE-GPE</a:t>
            </a:r>
            <a:endParaRPr lang="en-GB" sz="1400" dirty="0"/>
          </a:p>
        </p:txBody>
      </p:sp>
      <p:sp>
        <p:nvSpPr>
          <p:cNvPr id="178" name="TextBox 177"/>
          <p:cNvSpPr txBox="1"/>
          <p:nvPr/>
        </p:nvSpPr>
        <p:spPr>
          <a:xfrm>
            <a:off x="7828650" y="188175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</a:t>
            </a:r>
            <a:endParaRPr lang="en-GB" sz="1400" dirty="0"/>
          </a:p>
        </p:txBody>
      </p:sp>
      <p:sp>
        <p:nvSpPr>
          <p:cNvPr id="179" name="TextBox 178"/>
          <p:cNvSpPr txBox="1"/>
          <p:nvPr/>
        </p:nvSpPr>
        <p:spPr>
          <a:xfrm>
            <a:off x="6675030" y="1317382"/>
            <a:ext cx="1846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m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g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(r-</a:t>
            </a:r>
            <a:r>
              <a:rPr lang="en-GB" sz="1400" dirty="0" err="1" smtClean="0">
                <a:sym typeface="Symbol" panose="05050102010706020507" pitchFamily="18" charset="2"/>
              </a:rPr>
              <a:t>rcos</a:t>
            </a:r>
            <a:r>
              <a:rPr lang="en-GB" sz="1400" dirty="0" smtClean="0">
                <a:sym typeface="Symbol" panose="05050102010706020507" pitchFamily="18" charset="2"/>
              </a:rPr>
              <a:t>) =</a:t>
            </a:r>
            <a:endParaRPr lang="en-GB" sz="1400" dirty="0"/>
          </a:p>
        </p:txBody>
      </p:sp>
      <p:sp>
        <p:nvSpPr>
          <p:cNvPr id="180" name="TextBox 179"/>
          <p:cNvSpPr txBox="1"/>
          <p:nvPr/>
        </p:nvSpPr>
        <p:spPr>
          <a:xfrm>
            <a:off x="8176304" y="1470662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</a:t>
            </a:r>
            <a:endParaRPr lang="en-GB" sz="1400" dirty="0"/>
          </a:p>
        </p:txBody>
      </p:sp>
      <p:sp>
        <p:nvSpPr>
          <p:cNvPr id="181" name="TextBox 180"/>
          <p:cNvSpPr txBox="1"/>
          <p:nvPr/>
        </p:nvSpPr>
        <p:spPr>
          <a:xfrm>
            <a:off x="8176304" y="1670959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</a:t>
            </a:r>
            <a:endParaRPr lang="en-GB" sz="1400" dirty="0"/>
          </a:p>
        </p:txBody>
      </p:sp>
      <p:sp>
        <p:nvSpPr>
          <p:cNvPr id="182" name="TextBox 181"/>
          <p:cNvSpPr txBox="1"/>
          <p:nvPr/>
        </p:nvSpPr>
        <p:spPr>
          <a:xfrm>
            <a:off x="6175692" y="4563487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183" name="TextBox 182"/>
          <p:cNvSpPr txBox="1"/>
          <p:nvPr/>
        </p:nvSpPr>
        <p:spPr>
          <a:xfrm>
            <a:off x="6175692" y="4797568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6175692" y="5128263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185" name="Straight Connector 184"/>
          <p:cNvCxnSpPr/>
          <p:nvPr/>
        </p:nvCxnSpPr>
        <p:spPr>
          <a:xfrm flipV="1">
            <a:off x="6285506" y="5128388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6676108" y="4797974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m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188" name="TextBox 187"/>
          <p:cNvSpPr txBox="1"/>
          <p:nvPr/>
        </p:nvSpPr>
        <p:spPr>
          <a:xfrm>
            <a:off x="7828650" y="4797705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TE-GPE</a:t>
            </a:r>
            <a:endParaRPr lang="en-GB" sz="1400" dirty="0"/>
          </a:p>
        </p:txBody>
      </p:sp>
      <p:sp>
        <p:nvSpPr>
          <p:cNvPr id="189" name="TextBox 188"/>
          <p:cNvSpPr txBox="1"/>
          <p:nvPr/>
        </p:nvSpPr>
        <p:spPr>
          <a:xfrm>
            <a:off x="7828650" y="5128465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>
            <a:off x="6812363" y="4563392"/>
            <a:ext cx="1606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m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g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(r-</a:t>
            </a:r>
            <a:r>
              <a:rPr lang="en-GB" sz="1400" dirty="0" err="1" smtClean="0">
                <a:sym typeface="Symbol" panose="05050102010706020507" pitchFamily="18" charset="2"/>
              </a:rPr>
              <a:t>rcos</a:t>
            </a:r>
            <a:r>
              <a:rPr lang="en-GB" sz="1400" dirty="0" smtClean="0">
                <a:sym typeface="Symbol" panose="05050102010706020507" pitchFamily="18" charset="2"/>
              </a:rPr>
              <a:t>) =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8176304" y="4717375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</a:t>
            </a:r>
            <a:endParaRPr lang="en-GB" sz="1400" dirty="0"/>
          </a:p>
        </p:txBody>
      </p:sp>
      <p:sp>
        <p:nvSpPr>
          <p:cNvPr id="192" name="TextBox 191"/>
          <p:cNvSpPr txBox="1"/>
          <p:nvPr/>
        </p:nvSpPr>
        <p:spPr>
          <a:xfrm>
            <a:off x="8176304" y="4917672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</a:t>
            </a:r>
            <a:endParaRPr lang="en-GB" sz="1400" dirty="0"/>
          </a:p>
        </p:txBody>
      </p:sp>
      <p:sp>
        <p:nvSpPr>
          <p:cNvPr id="195" name="Arc 194"/>
          <p:cNvSpPr/>
          <p:nvPr/>
        </p:nvSpPr>
        <p:spPr>
          <a:xfrm rot="10800000">
            <a:off x="4220104" y="2710015"/>
            <a:ext cx="1440000" cy="1440000"/>
          </a:xfrm>
          <a:prstGeom prst="arc">
            <a:avLst>
              <a:gd name="adj1" fmla="val 14030849"/>
              <a:gd name="adj2" fmla="val 160892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4954148" y="3785488"/>
                <a:ext cx="3061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148" y="3785488"/>
                <a:ext cx="306173" cy="215444"/>
              </a:xfrm>
              <a:prstGeom prst="rect">
                <a:avLst/>
              </a:prstGeom>
              <a:blipFill rotWithShape="0">
                <a:blip r:embed="rId2"/>
                <a:stretch>
                  <a:fillRect l="-16000" r="-12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8" name="Arc 197"/>
          <p:cNvSpPr/>
          <p:nvPr/>
        </p:nvSpPr>
        <p:spPr>
          <a:xfrm rot="10800000">
            <a:off x="3874148" y="2330890"/>
            <a:ext cx="2160000" cy="2160000"/>
          </a:xfrm>
          <a:prstGeom prst="arc">
            <a:avLst>
              <a:gd name="adj1" fmla="val 7533071"/>
              <a:gd name="adj2" fmla="val 161786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5554396" y="2945254"/>
                <a:ext cx="4055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145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4396" y="2945254"/>
                <a:ext cx="405560" cy="215444"/>
              </a:xfrm>
              <a:prstGeom prst="rect">
                <a:avLst/>
              </a:prstGeom>
              <a:blipFill rotWithShape="0">
                <a:blip r:embed="rId3"/>
                <a:stretch>
                  <a:fillRect l="-8955" r="-895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0" name="Arc 199"/>
          <p:cNvSpPr/>
          <p:nvPr/>
        </p:nvSpPr>
        <p:spPr>
          <a:xfrm>
            <a:off x="4234897" y="2691836"/>
            <a:ext cx="1440000" cy="1440000"/>
          </a:xfrm>
          <a:prstGeom prst="arc">
            <a:avLst>
              <a:gd name="adj1" fmla="val 16235988"/>
              <a:gd name="adj2" fmla="val 1833445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/>
              <p:cNvSpPr txBox="1"/>
              <p:nvPr/>
            </p:nvSpPr>
            <p:spPr>
              <a:xfrm>
                <a:off x="4944035" y="2893750"/>
                <a:ext cx="3061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1" name="TextBox 2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035" y="2893750"/>
                <a:ext cx="306173" cy="215444"/>
              </a:xfrm>
              <a:prstGeom prst="rect">
                <a:avLst/>
              </a:prstGeom>
              <a:blipFill rotWithShape="0">
                <a:blip r:embed="rId4"/>
                <a:stretch>
                  <a:fillRect l="-14000" r="-12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2" name="TextBox 201"/>
          <p:cNvSpPr txBox="1"/>
          <p:nvPr/>
        </p:nvSpPr>
        <p:spPr>
          <a:xfrm>
            <a:off x="6523018" y="4348668"/>
            <a:ext cx="199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B050"/>
                </a:solidFill>
              </a:rPr>
              <a:t>h = r – </a:t>
            </a:r>
            <a:r>
              <a:rPr lang="en-GB" sz="1400" dirty="0" err="1" smtClean="0">
                <a:solidFill>
                  <a:srgbClr val="00B050"/>
                </a:solidFill>
              </a:rPr>
              <a:t>rcos</a:t>
            </a:r>
            <a:r>
              <a:rPr lang="en-GB" sz="1400" dirty="0" smtClean="0">
                <a:solidFill>
                  <a:srgbClr val="00B050"/>
                </a:solidFill>
                <a:sym typeface="Symbol" panose="05050102010706020507" pitchFamily="18" charset="2"/>
              </a:rPr>
              <a:t>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523018" y="1113841"/>
            <a:ext cx="199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B050"/>
                </a:solidFill>
              </a:rPr>
              <a:t>h = r – </a:t>
            </a:r>
            <a:r>
              <a:rPr lang="en-GB" sz="1400" dirty="0" err="1" smtClean="0">
                <a:solidFill>
                  <a:srgbClr val="00B050"/>
                </a:solidFill>
              </a:rPr>
              <a:t>rcos</a:t>
            </a:r>
            <a:r>
              <a:rPr lang="en-GB" sz="1400" dirty="0" smtClean="0">
                <a:solidFill>
                  <a:srgbClr val="00B050"/>
                </a:solidFill>
                <a:sym typeface="Symbol" panose="05050102010706020507" pitchFamily="18" charset="2"/>
              </a:rPr>
              <a:t>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13664" y="1312884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GPE = </a:t>
            </a:r>
            <a:endParaRPr lang="en-GB" sz="1400" dirty="0"/>
          </a:p>
        </p:txBody>
      </p:sp>
      <p:sp>
        <p:nvSpPr>
          <p:cNvPr id="205" name="TextBox 204"/>
          <p:cNvSpPr txBox="1"/>
          <p:nvPr/>
        </p:nvSpPr>
        <p:spPr>
          <a:xfrm>
            <a:off x="313664" y="1546965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KE = </a:t>
            </a:r>
            <a:endParaRPr lang="en-GB" sz="1400" dirty="0"/>
          </a:p>
        </p:txBody>
      </p:sp>
      <p:sp>
        <p:nvSpPr>
          <p:cNvPr id="206" name="TextBox 205"/>
          <p:cNvSpPr txBox="1"/>
          <p:nvPr/>
        </p:nvSpPr>
        <p:spPr>
          <a:xfrm>
            <a:off x="313664" y="1877660"/>
            <a:ext cx="818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Total = </a:t>
            </a:r>
            <a:endParaRPr lang="en-GB" sz="1400" dirty="0"/>
          </a:p>
        </p:txBody>
      </p:sp>
      <p:cxnSp>
        <p:nvCxnSpPr>
          <p:cNvPr id="207" name="Straight Connector 206"/>
          <p:cNvCxnSpPr/>
          <p:nvPr/>
        </p:nvCxnSpPr>
        <p:spPr>
          <a:xfrm flipV="1">
            <a:off x="423478" y="1877785"/>
            <a:ext cx="2236450" cy="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TextBox 208"/>
          <p:cNvSpPr txBox="1"/>
          <p:nvPr/>
        </p:nvSpPr>
        <p:spPr>
          <a:xfrm>
            <a:off x="814080" y="1547371"/>
            <a:ext cx="1512076" cy="31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0.5 </a:t>
            </a:r>
            <a:r>
              <a:rPr lang="en-GB" sz="1400" dirty="0" smtClean="0">
                <a:sym typeface="Symbol" panose="05050102010706020507" pitchFamily="18" charset="2"/>
              </a:rPr>
              <a:t> m  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 </a:t>
            </a:r>
            <a:endParaRPr lang="en-GB" sz="1400" dirty="0"/>
          </a:p>
        </p:txBody>
      </p:sp>
      <p:sp>
        <p:nvSpPr>
          <p:cNvPr id="210" name="TextBox 209"/>
          <p:cNvSpPr txBox="1"/>
          <p:nvPr/>
        </p:nvSpPr>
        <p:spPr>
          <a:xfrm>
            <a:off x="1966622" y="154710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TE-GPE</a:t>
            </a:r>
            <a:endParaRPr lang="en-GB" sz="1400" dirty="0"/>
          </a:p>
        </p:txBody>
      </p:sp>
      <p:sp>
        <p:nvSpPr>
          <p:cNvPr id="211" name="TextBox 210"/>
          <p:cNvSpPr txBox="1"/>
          <p:nvPr/>
        </p:nvSpPr>
        <p:spPr>
          <a:xfrm>
            <a:off x="1966622" y="1877862"/>
            <a:ext cx="798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TE</a:t>
            </a:r>
            <a:endParaRPr lang="en-GB" sz="1400" dirty="0"/>
          </a:p>
        </p:txBody>
      </p:sp>
      <p:sp>
        <p:nvSpPr>
          <p:cNvPr id="212" name="TextBox 211"/>
          <p:cNvSpPr txBox="1"/>
          <p:nvPr/>
        </p:nvSpPr>
        <p:spPr>
          <a:xfrm>
            <a:off x="813001" y="1313492"/>
            <a:ext cx="1796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m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g</a:t>
            </a:r>
            <a:r>
              <a:rPr lang="en-GB" sz="1400" dirty="0" smtClean="0"/>
              <a:t> </a:t>
            </a:r>
            <a:r>
              <a:rPr lang="en-GB" sz="1400" dirty="0" smtClean="0">
                <a:sym typeface="Symbol" panose="05050102010706020507" pitchFamily="18" charset="2"/>
              </a:rPr>
              <a:t> (r-</a:t>
            </a:r>
            <a:r>
              <a:rPr lang="en-GB" sz="1400" dirty="0" err="1" smtClean="0">
                <a:sym typeface="Symbol" panose="05050102010706020507" pitchFamily="18" charset="2"/>
              </a:rPr>
              <a:t>rcos</a:t>
            </a:r>
            <a:r>
              <a:rPr lang="en-GB" sz="1400" dirty="0" smtClean="0">
                <a:sym typeface="Symbol" panose="05050102010706020507" pitchFamily="18" charset="2"/>
              </a:rPr>
              <a:t>) =</a:t>
            </a:r>
            <a:endParaRPr lang="en-GB" sz="1400" dirty="0"/>
          </a:p>
        </p:txBody>
      </p:sp>
      <p:sp>
        <p:nvSpPr>
          <p:cNvPr id="213" name="TextBox 212"/>
          <p:cNvSpPr txBox="1"/>
          <p:nvPr/>
        </p:nvSpPr>
        <p:spPr>
          <a:xfrm>
            <a:off x="2314276" y="1466772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</a:t>
            </a:r>
            <a:r>
              <a:rPr lang="en-GB" sz="1400" baseline="30000" dirty="0" smtClean="0">
                <a:sym typeface="Symbol" panose="05050102010706020507" pitchFamily="18" charset="2"/>
              </a:rPr>
              <a:t>2</a:t>
            </a:r>
            <a:r>
              <a:rPr lang="en-GB" sz="1400" dirty="0" smtClean="0">
                <a:sym typeface="Symbol" panose="05050102010706020507" pitchFamily="18" charset="2"/>
              </a:rPr>
              <a:t> =</a:t>
            </a:r>
            <a:endParaRPr lang="en-GB" sz="1400" dirty="0"/>
          </a:p>
        </p:txBody>
      </p:sp>
      <p:sp>
        <p:nvSpPr>
          <p:cNvPr id="214" name="TextBox 213"/>
          <p:cNvSpPr txBox="1"/>
          <p:nvPr/>
        </p:nvSpPr>
        <p:spPr>
          <a:xfrm>
            <a:off x="2314276" y="1667069"/>
            <a:ext cx="1317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ym typeface="Symbol" panose="05050102010706020507" pitchFamily="18" charset="2"/>
              </a:rPr>
              <a:t>v =</a:t>
            </a:r>
            <a:endParaRPr lang="en-GB" sz="1400" dirty="0"/>
          </a:p>
        </p:txBody>
      </p:sp>
      <p:sp>
        <p:nvSpPr>
          <p:cNvPr id="215" name="TextBox 214"/>
          <p:cNvSpPr txBox="1"/>
          <p:nvPr/>
        </p:nvSpPr>
        <p:spPr>
          <a:xfrm>
            <a:off x="660990" y="1109951"/>
            <a:ext cx="19989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B050"/>
                </a:solidFill>
              </a:rPr>
              <a:t>h = r – </a:t>
            </a:r>
            <a:r>
              <a:rPr lang="en-GB" sz="1400" dirty="0" err="1" smtClean="0">
                <a:solidFill>
                  <a:srgbClr val="00B050"/>
                </a:solidFill>
              </a:rPr>
              <a:t>rcos</a:t>
            </a:r>
            <a:r>
              <a:rPr lang="en-GB" sz="1400" dirty="0" smtClean="0">
                <a:solidFill>
                  <a:srgbClr val="00B050"/>
                </a:solidFill>
                <a:sym typeface="Symbol" panose="05050102010706020507" pitchFamily="18" charset="2"/>
              </a:rPr>
              <a:t></a:t>
            </a:r>
            <a:endParaRPr lang="en-GB" sz="1400" dirty="0">
              <a:solidFill>
                <a:srgbClr val="00B050"/>
              </a:solidFill>
            </a:endParaRPr>
          </a:p>
        </p:txBody>
      </p:sp>
      <p:grpSp>
        <p:nvGrpSpPr>
          <p:cNvPr id="248" name="Group 247"/>
          <p:cNvGrpSpPr/>
          <p:nvPr/>
        </p:nvGrpSpPr>
        <p:grpSpPr>
          <a:xfrm>
            <a:off x="69734" y="73663"/>
            <a:ext cx="2350233" cy="890558"/>
            <a:chOff x="103982" y="52567"/>
            <a:chExt cx="2350233" cy="890558"/>
          </a:xfrm>
        </p:grpSpPr>
        <p:sp>
          <p:nvSpPr>
            <p:cNvPr id="243" name="Rectangle 242"/>
            <p:cNvSpPr/>
            <p:nvPr/>
          </p:nvSpPr>
          <p:spPr>
            <a:xfrm>
              <a:off x="103982" y="52567"/>
              <a:ext cx="2350233" cy="8905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193325" y="199469"/>
                  <a:ext cx="981871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𝐺𝑃𝐸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𝑚𝑔h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325" y="199469"/>
                  <a:ext cx="981871" cy="21544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727" r="-5590" b="-305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248251" y="526279"/>
                  <a:ext cx="938911" cy="25109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𝐾𝐸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box>
                          <m:box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251" y="526279"/>
                  <a:ext cx="938911" cy="25109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3896" r="-1299" b="-1707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1442216" y="112453"/>
                  <a:ext cx="804579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6" name="TextBox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2216" y="112453"/>
                  <a:ext cx="804579" cy="21544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3030" r="-151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1455713" y="383905"/>
                  <a:ext cx="641329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5713" y="383905"/>
                  <a:ext cx="641329" cy="21544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857" r="-9524" b="-305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TextBox 241"/>
                <p:cNvSpPr txBox="1"/>
                <p:nvPr/>
              </p:nvSpPr>
              <p:spPr>
                <a:xfrm>
                  <a:off x="1517781" y="650136"/>
                  <a:ext cx="517193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42" name="TextBox 2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7781" y="650136"/>
                  <a:ext cx="517193" cy="21544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3529" r="-35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7" name="Group 246"/>
          <p:cNvGrpSpPr/>
          <p:nvPr/>
        </p:nvGrpSpPr>
        <p:grpSpPr>
          <a:xfrm>
            <a:off x="60916" y="2751248"/>
            <a:ext cx="2693565" cy="1369382"/>
            <a:chOff x="103982" y="2874887"/>
            <a:chExt cx="2693565" cy="1369382"/>
          </a:xfrm>
        </p:grpSpPr>
        <p:pic>
          <p:nvPicPr>
            <p:cNvPr id="228" name="Picture 227"/>
            <p:cNvPicPr>
              <a:picLocks noChangeAspect="1"/>
            </p:cNvPicPr>
            <p:nvPr/>
          </p:nvPicPr>
          <p:blipFill rotWithShape="1">
            <a:blip r:embed="rId10"/>
            <a:srcRect l="3717" t="23019" r="10661" b="15713"/>
            <a:stretch/>
          </p:blipFill>
          <p:spPr>
            <a:xfrm>
              <a:off x="206062" y="3011736"/>
              <a:ext cx="2446913" cy="984423"/>
            </a:xfrm>
            <a:prstGeom prst="rect">
              <a:avLst/>
            </a:prstGeom>
          </p:spPr>
        </p:pic>
        <p:sp>
          <p:nvSpPr>
            <p:cNvPr id="229" name="TextBox 228"/>
            <p:cNvSpPr txBox="1"/>
            <p:nvPr/>
          </p:nvSpPr>
          <p:spPr>
            <a:xfrm>
              <a:off x="103982" y="3927151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A</a:t>
              </a:r>
              <a:endParaRPr lang="en-GB" sz="14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692354" y="3927151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B</a:t>
              </a:r>
              <a:endParaRPr lang="en-GB" sz="14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270603" y="39220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C</a:t>
              </a:r>
              <a:endParaRPr lang="en-GB" sz="1400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858690" y="3927151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F</a:t>
              </a:r>
              <a:endParaRPr lang="en-GB" sz="1400" dirty="0"/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2436939" y="39220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A</a:t>
              </a:r>
              <a:endParaRPr lang="en-GB" sz="14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334324" y="3925927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D</a:t>
              </a:r>
              <a:endParaRPr lang="en-GB" sz="14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065402" y="39255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E</a:t>
              </a:r>
              <a:endParaRPr lang="en-GB" sz="14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468376" y="3929240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H</a:t>
              </a:r>
              <a:endParaRPr lang="en-GB" sz="14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2229916" y="3922058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smtClean="0"/>
                <a:t>G</a:t>
              </a:r>
              <a:endParaRPr lang="en-GB" sz="14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236323" y="2874887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2367424" y="3658866"/>
              <a:ext cx="360608" cy="315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</a:t>
              </a:r>
              <a:endPara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123584" y="2914928"/>
              <a:ext cx="2657337" cy="12656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9358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9798" t="24178" r="54284" b="61787"/>
          <a:stretch/>
        </p:blipFill>
        <p:spPr>
          <a:xfrm rot="12900000">
            <a:off x="8597441" y="806187"/>
            <a:ext cx="770022" cy="10266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48121" t="64967" r="48550" b="13761"/>
          <a:stretch/>
        </p:blipFill>
        <p:spPr>
          <a:xfrm>
            <a:off x="449177" y="545433"/>
            <a:ext cx="433137" cy="15560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8600" t="46985" r="32091" b="39638"/>
          <a:stretch/>
        </p:blipFill>
        <p:spPr>
          <a:xfrm rot="5400000">
            <a:off x="914399" y="834191"/>
            <a:ext cx="1211180" cy="9785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8244" t="19025" r="48304" b="65186"/>
          <a:stretch/>
        </p:blipFill>
        <p:spPr>
          <a:xfrm rot="10800000">
            <a:off x="2157664" y="745959"/>
            <a:ext cx="449179" cy="11550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4532" t="61897" r="39550" b="18806"/>
          <a:stretch/>
        </p:blipFill>
        <p:spPr>
          <a:xfrm rot="2128646">
            <a:off x="3093419" y="617622"/>
            <a:ext cx="770022" cy="14117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4778" t="23959" r="39550" b="61568"/>
          <a:stretch/>
        </p:blipFill>
        <p:spPr>
          <a:xfrm rot="8700000">
            <a:off x="4586935" y="794084"/>
            <a:ext cx="737938" cy="10587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2770" t="47204" r="58969" b="40077"/>
          <a:stretch/>
        </p:blipFill>
        <p:spPr>
          <a:xfrm rot="16200000">
            <a:off x="5637993" y="858252"/>
            <a:ext cx="1074821" cy="9304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9490" t="61897" r="54469" b="19244"/>
          <a:stretch/>
        </p:blipFill>
        <p:spPr>
          <a:xfrm rot="19500000">
            <a:off x="7113594" y="633661"/>
            <a:ext cx="786063" cy="137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</TotalTime>
  <Words>422</Words>
  <Application>Microsoft Office PowerPoint</Application>
  <PresentationFormat>A4 Paper (210x297 mm)</PresentationFormat>
  <Paragraphs>172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18</cp:revision>
  <dcterms:created xsi:type="dcterms:W3CDTF">2017-03-07T19:23:45Z</dcterms:created>
  <dcterms:modified xsi:type="dcterms:W3CDTF">2017-10-10T15:40:25Z</dcterms:modified>
</cp:coreProperties>
</file>