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906000" cy="6858000" type="A4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122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3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A5287-DAB5-41C7-A1E6-4DC37BDD9871}" type="datetimeFigureOut">
              <a:rPr lang="en-GB" smtClean="0"/>
              <a:t>10/03/2016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64E60-A1A7-448D-977C-E437D41A84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505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A5287-DAB5-41C7-A1E6-4DC37BDD9871}" type="datetimeFigureOut">
              <a:rPr lang="en-GB" smtClean="0"/>
              <a:t>10/03/2016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64E60-A1A7-448D-977C-E437D41A84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3474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A5287-DAB5-41C7-A1E6-4DC37BDD9871}" type="datetimeFigureOut">
              <a:rPr lang="en-GB" smtClean="0"/>
              <a:t>10/03/2016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64E60-A1A7-448D-977C-E437D41A84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9934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A5287-DAB5-41C7-A1E6-4DC37BDD9871}" type="datetimeFigureOut">
              <a:rPr lang="en-GB" smtClean="0"/>
              <a:t>10/03/2016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64E60-A1A7-448D-977C-E437D41A84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9658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A5287-DAB5-41C7-A1E6-4DC37BDD9871}" type="datetimeFigureOut">
              <a:rPr lang="en-GB" smtClean="0"/>
              <a:t>10/03/2016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64E60-A1A7-448D-977C-E437D41A84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2185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A5287-DAB5-41C7-A1E6-4DC37BDD9871}" type="datetimeFigureOut">
              <a:rPr lang="en-GB" smtClean="0"/>
              <a:t>10/03/2016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64E60-A1A7-448D-977C-E437D41A84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1812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A5287-DAB5-41C7-A1E6-4DC37BDD9871}" type="datetimeFigureOut">
              <a:rPr lang="en-GB" smtClean="0"/>
              <a:t>10/03/2016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64E60-A1A7-448D-977C-E437D41A84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0179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A5287-DAB5-41C7-A1E6-4DC37BDD9871}" type="datetimeFigureOut">
              <a:rPr lang="en-GB" smtClean="0"/>
              <a:t>10/03/2016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64E60-A1A7-448D-977C-E437D41A84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83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A5287-DAB5-41C7-A1E6-4DC37BDD9871}" type="datetimeFigureOut">
              <a:rPr lang="en-GB" smtClean="0"/>
              <a:t>10/03/2016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64E60-A1A7-448D-977C-E437D41A84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33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A5287-DAB5-41C7-A1E6-4DC37BDD9871}" type="datetimeFigureOut">
              <a:rPr lang="en-GB" smtClean="0"/>
              <a:t>10/03/2016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64E60-A1A7-448D-977C-E437D41A84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4352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A5287-DAB5-41C7-A1E6-4DC37BDD9871}" type="datetimeFigureOut">
              <a:rPr lang="en-GB" smtClean="0"/>
              <a:t>10/03/2016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64E60-A1A7-448D-977C-E437D41A84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727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FA5287-DAB5-41C7-A1E6-4DC37BDD9871}" type="datetimeFigureOut">
              <a:rPr lang="en-GB" smtClean="0"/>
              <a:t>10/03/2016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64E60-A1A7-448D-977C-E437D41A84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5073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3296992" y="170577"/>
            <a:ext cx="4208" cy="62817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25" idx="2"/>
          </p:cNvCxnSpPr>
          <p:nvPr/>
        </p:nvCxnSpPr>
        <p:spPr>
          <a:xfrm>
            <a:off x="6602400" y="743336"/>
            <a:ext cx="0" cy="55522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"/>
          <a:srcRect l="11463" t="18794" r="23605" b="11664"/>
          <a:stretch/>
        </p:blipFill>
        <p:spPr>
          <a:xfrm>
            <a:off x="87557" y="1878169"/>
            <a:ext cx="3108941" cy="18720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/>
          <a:srcRect l="17797" t="19069" r="17369" b="11311"/>
          <a:stretch/>
        </p:blipFill>
        <p:spPr>
          <a:xfrm>
            <a:off x="3413536" y="1878169"/>
            <a:ext cx="3100758" cy="18720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/>
          <a:srcRect l="15224" t="19165" r="20140" b="10959"/>
          <a:stretch/>
        </p:blipFill>
        <p:spPr>
          <a:xfrm>
            <a:off x="6733307" y="1878169"/>
            <a:ext cx="3079953" cy="18720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63214" y="3888617"/>
                <a:ext cx="2364206" cy="10624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3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GB" sz="3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f>
                            <m:fPr>
                              <m:ctrlPr>
                                <a:rPr lang="en-GB" sz="3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3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3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3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214" y="3888617"/>
                <a:ext cx="2364206" cy="106247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772476" y="3869718"/>
                <a:ext cx="2364206" cy="110620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3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GB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f>
                            <m:fPr>
                              <m:ctrlPr>
                                <a:rPr lang="en-GB" sz="3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3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3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3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2476" y="3869718"/>
                <a:ext cx="2364206" cy="1106200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7091180" y="3869718"/>
                <a:ext cx="2364206" cy="110312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3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GB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f>
                            <m:fPr>
                              <m:ctrlPr>
                                <a:rPr lang="en-GB" sz="3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3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3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3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1180" y="3869718"/>
                <a:ext cx="2364206" cy="110312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87557" y="862885"/>
                <a:ext cx="310894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±∞</m:t>
                    </m:r>
                  </m:oMath>
                </a14:m>
                <a:r>
                  <a:rPr lang="en-GB" dirty="0" smtClean="0"/>
                  <a:t> as one of the limits</a:t>
                </a:r>
                <a:endParaRPr lang="en-GB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557" y="862885"/>
                <a:ext cx="3108941" cy="369332"/>
              </a:xfrm>
              <a:prstGeom prst="rect">
                <a:avLst/>
              </a:prstGeom>
              <a:blipFill rotWithShape="0">
                <a:blip r:embed="rId8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/>
          <p:cNvSpPr txBox="1"/>
          <p:nvPr/>
        </p:nvSpPr>
        <p:spPr>
          <a:xfrm>
            <a:off x="3405353" y="862885"/>
            <a:ext cx="31089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Undefined at one of the limits</a:t>
            </a:r>
            <a:endParaRPr lang="en-GB" dirty="0"/>
          </a:p>
        </p:txBody>
      </p:sp>
      <p:sp>
        <p:nvSpPr>
          <p:cNvPr id="23" name="TextBox 22"/>
          <p:cNvSpPr txBox="1"/>
          <p:nvPr/>
        </p:nvSpPr>
        <p:spPr>
          <a:xfrm>
            <a:off x="6718812" y="862885"/>
            <a:ext cx="31089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Undefined between the limits</a:t>
            </a:r>
            <a:endParaRPr lang="en-GB" dirty="0"/>
          </a:p>
        </p:txBody>
      </p:sp>
      <p:sp>
        <p:nvSpPr>
          <p:cNvPr id="24" name="TextBox 23"/>
          <p:cNvSpPr txBox="1"/>
          <p:nvPr/>
        </p:nvSpPr>
        <p:spPr>
          <a:xfrm>
            <a:off x="96130" y="170577"/>
            <a:ext cx="31089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/>
              <a:t>Type 1</a:t>
            </a:r>
            <a:endParaRPr lang="en-GB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5047929" y="158561"/>
            <a:ext cx="31089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/>
              <a:t>Type 2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300599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3296992" y="34097"/>
            <a:ext cx="4208" cy="62817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25" idx="2"/>
          </p:cNvCxnSpPr>
          <p:nvPr/>
        </p:nvCxnSpPr>
        <p:spPr>
          <a:xfrm>
            <a:off x="6602400" y="606856"/>
            <a:ext cx="0" cy="55522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87557" y="644517"/>
                <a:ext cx="310894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±∞</m:t>
                    </m:r>
                  </m:oMath>
                </a14:m>
                <a:r>
                  <a:rPr lang="en-GB" dirty="0" smtClean="0"/>
                  <a:t> as one of the limits</a:t>
                </a:r>
                <a:endParaRPr lang="en-GB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557" y="644517"/>
                <a:ext cx="3108941" cy="369332"/>
              </a:xfrm>
              <a:prstGeom prst="rect">
                <a:avLst/>
              </a:prstGeom>
              <a:blipFill rotWithShape="0">
                <a:blip r:embed="rId2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/>
          <p:cNvSpPr txBox="1"/>
          <p:nvPr/>
        </p:nvSpPr>
        <p:spPr>
          <a:xfrm>
            <a:off x="3405353" y="644517"/>
            <a:ext cx="31089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Undefined at one of the limits</a:t>
            </a:r>
            <a:endParaRPr lang="en-GB" dirty="0"/>
          </a:p>
        </p:txBody>
      </p:sp>
      <p:sp>
        <p:nvSpPr>
          <p:cNvPr id="23" name="TextBox 22"/>
          <p:cNvSpPr txBox="1"/>
          <p:nvPr/>
        </p:nvSpPr>
        <p:spPr>
          <a:xfrm>
            <a:off x="6718812" y="644517"/>
            <a:ext cx="31089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Undefined between the limits</a:t>
            </a:r>
            <a:endParaRPr lang="en-GB" dirty="0"/>
          </a:p>
        </p:txBody>
      </p:sp>
      <p:sp>
        <p:nvSpPr>
          <p:cNvPr id="24" name="TextBox 23"/>
          <p:cNvSpPr txBox="1"/>
          <p:nvPr/>
        </p:nvSpPr>
        <p:spPr>
          <a:xfrm>
            <a:off x="96130" y="34097"/>
            <a:ext cx="31089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/>
              <a:t>Type 1</a:t>
            </a:r>
            <a:endParaRPr lang="en-GB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5047929" y="22081"/>
            <a:ext cx="31089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/>
              <a:t>Type 2</a:t>
            </a:r>
            <a:endParaRPr lang="en-GB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/>
              <p:cNvSpPr/>
              <p:nvPr/>
            </p:nvSpPr>
            <p:spPr>
              <a:xfrm>
                <a:off x="1579" y="1012198"/>
                <a:ext cx="3295413" cy="55537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1400" i="1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GB" sz="1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GB" sz="1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∞</m:t>
                          </m:r>
                        </m:sup>
                        <m:e>
                          <m:f>
                            <m:fPr>
                              <m:ctrlPr>
                                <a:rPr lang="en-GB" sz="1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14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14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GB" sz="1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en-GB" sz="1400" dirty="0">
                    <a:effectLst/>
                    <a:latin typeface="Calibri" panose="020F0502020204030204" pitchFamily="34" charset="0"/>
                    <a:ea typeface="MS Mincho" panose="02020609040205080304" pitchFamily="49" charset="-128"/>
                    <a:cs typeface="Times New Roman" panose="02020603050405020304" pitchFamily="18" charset="0"/>
                  </a:rPr>
                  <a:t> </a:t>
                </a:r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0">
                  <a:lnSpc>
                    <a:spcPct val="150000"/>
                  </a:lnSpc>
                </a:pPr>
                <a:r>
                  <a:rPr lang="en-US" sz="1400" dirty="0" smtClean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1. Substitute </a:t>
                </a:r>
                <a14:m>
                  <m:oMath xmlns:m="http://schemas.openxmlformats.org/officeDocument/2006/math">
                    <m:r>
                      <a:rPr lang="en-US" sz="1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∞=</m:t>
                    </m:r>
                    <m:r>
                      <a:rPr lang="en-US" sz="1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𝑛</m:t>
                    </m:r>
                  </m:oMath>
                </a14:m>
                <a:endParaRPr lang="en-GB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228600"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1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sz="1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𝑛</m:t>
                          </m:r>
                        </m:sup>
                        <m:e>
                          <m:f>
                            <m:fPr>
                              <m:ctrlPr>
                                <a:rPr lang="en-GB" sz="1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1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1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lvl="0">
                  <a:lnSpc>
                    <a:spcPct val="150000"/>
                  </a:lnSpc>
                </a:pPr>
                <a:r>
                  <a:rPr lang="en-US" sz="1400" dirty="0" smtClean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2. Integrate </a:t>
                </a:r>
                <a:r>
                  <a:rPr lang="en-US" sz="1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as normal.</a:t>
                </a:r>
                <a:endParaRPr lang="en-GB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GB" sz="1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4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−1</m:t>
                                  </m:r>
                                </m:num>
                                <m:den>
                                  <m:r>
                                    <a:rPr lang="en-GB" sz="14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GB" sz="1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GB" sz="1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𝑛</m:t>
                          </m:r>
                        </m:sup>
                      </m:sSubSup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0">
                  <a:lnSpc>
                    <a:spcPct val="150000"/>
                  </a:lnSpc>
                </a:pPr>
                <a:r>
                  <a:rPr lang="en-US" sz="1400" dirty="0" smtClean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3. Evaluate </a:t>
                </a:r>
                <a:r>
                  <a:rPr lang="en-US" sz="1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the integral using the limit </a:t>
                </a:r>
                <a14:m>
                  <m:oMath xmlns:m="http://schemas.openxmlformats.org/officeDocument/2006/math">
                    <m:r>
                      <a:rPr lang="en-US" sz="1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𝑛</m:t>
                    </m:r>
                  </m:oMath>
                </a14:m>
                <a:r>
                  <a:rPr lang="en-US" sz="1400" dirty="0">
                    <a:effectLst/>
                    <a:latin typeface="Calibri" panose="020F0502020204030204" pitchFamily="34" charset="0"/>
                    <a:ea typeface="MS Mincho" panose="02020609040205080304" pitchFamily="49" charset="-128"/>
                    <a:cs typeface="Times New Roman" panose="02020603050405020304" pitchFamily="18" charset="0"/>
                  </a:rPr>
                  <a:t> and the other limit.</a:t>
                </a:r>
                <a:endParaRPr lang="en-GB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226695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effectLst/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GB" sz="1400" b="0" i="1" smtClean="0">
                              <a:effectLst/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  <m:r>
                        <a:rPr lang="en-US" sz="1400" i="1">
                          <a:effectLst/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14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effectLst/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GB" sz="1400" b="0" i="1" smtClean="0">
                              <a:effectLst/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  <m:r>
                        <a:rPr lang="en-US" sz="1400" i="1">
                          <a:effectLst/>
                          <a:latin typeface="Cambria Math" panose="02040503050406030204" pitchFamily="18" charset="0"/>
                          <a:ea typeface="MS Mincho" panose="02020609040205080304" pitchFamily="49" charset="-128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effectLst/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GB" sz="1400" b="0" i="1" smtClean="0">
                              <a:effectLst/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  <m:r>
                        <a:rPr lang="en-US" sz="1400" i="1">
                          <a:effectLst/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GB" sz="1400" dirty="0">
                  <a:effectLst/>
                </a:endParaRPr>
              </a:p>
              <a:p>
                <a:pPr lvl="0">
                  <a:lnSpc>
                    <a:spcPct val="150000"/>
                  </a:lnSpc>
                </a:pPr>
                <a:r>
                  <a:rPr lang="en-US" sz="1400" dirty="0" smtClean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4. Determine </a:t>
                </a:r>
                <a:r>
                  <a:rPr lang="en-US" sz="1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if, as </a:t>
                </a:r>
                <a14:m>
                  <m:oMath xmlns:m="http://schemas.openxmlformats.org/officeDocument/2006/math">
                    <m:r>
                      <a:rPr lang="en-US" sz="1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𝑛</m:t>
                    </m:r>
                    <m:r>
                      <a:rPr lang="en-US" sz="1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→∞</m:t>
                    </m:r>
                  </m:oMath>
                </a14:m>
                <a:r>
                  <a:rPr lang="en-US" sz="1400" dirty="0">
                    <a:effectLst/>
                    <a:latin typeface="Calibri" panose="020F0502020204030204" pitchFamily="34" charset="0"/>
                    <a:ea typeface="MS Mincho" panose="02020609040205080304" pitchFamily="49" charset="-128"/>
                    <a:cs typeface="Times New Roman" panose="02020603050405020304" pitchFamily="18" charset="0"/>
                  </a:rPr>
                  <a:t>, the integral approaches a finite value.</a:t>
                </a:r>
                <a:endParaRPr lang="en-GB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226695">
                  <a:lnSpc>
                    <a:spcPct val="150000"/>
                  </a:lnSpc>
                </a:pPr>
                <a:r>
                  <a:rPr lang="en-US" sz="1400" dirty="0">
                    <a:effectLst/>
                    <a:latin typeface="Calibri" panose="020F0502020204030204" pitchFamily="34" charset="0"/>
                    <a:ea typeface="MS Mincho" panose="02020609040205080304" pitchFamily="49" charset="-128"/>
                  </a:rPr>
                  <a:t> </a:t>
                </a:r>
                <a:endParaRPr lang="en-GB" sz="1400" dirty="0">
                  <a:effectLst/>
                </a:endParaRPr>
              </a:p>
              <a:p>
                <a:pPr algn="ctr"/>
                <a:r>
                  <a:rPr lang="en-GB" sz="1400" dirty="0">
                    <a:effectLst/>
                    <a:latin typeface="Calibri" panose="020F0502020204030204" pitchFamily="34" charset="0"/>
                    <a:ea typeface="MS Mincho" panose="02020609040205080304" pitchFamily="49" charset="-128"/>
                    <a:cs typeface="Times New Roman" panose="02020603050405020304" pitchFamily="18" charset="0"/>
                  </a:rPr>
                  <a:t>As </a:t>
                </a:r>
                <a14:m>
                  <m:oMath xmlns:m="http://schemas.openxmlformats.org/officeDocument/2006/math">
                    <m:r>
                      <a:rPr lang="en-GB" sz="1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𝑛</m:t>
                    </m:r>
                    <m:r>
                      <a:rPr lang="en-GB" sz="1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→∞</m:t>
                    </m:r>
                  </m:oMath>
                </a14:m>
                <a:r>
                  <a:rPr lang="en-GB" sz="1400" dirty="0">
                    <a:effectLst/>
                    <a:latin typeface="Calibri" panose="020F0502020204030204" pitchFamily="34" charset="0"/>
                    <a:ea typeface="MS Mincho" panose="02020609040205080304" pitchFamily="49" charset="-128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i="1">
                            <a:effectLst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−1</m:t>
                        </m:r>
                      </m:num>
                      <m:den>
                        <m:r>
                          <a:rPr lang="en-GB" sz="1400" b="0" i="1" smtClean="0">
                            <a:effectLst/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  <m:r>
                      <a:rPr lang="en-GB" sz="1400" i="1">
                        <a:effectLst/>
                        <a:latin typeface="Cambria Math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rPr>
                      <m:t>→0</m:t>
                    </m:r>
                  </m:oMath>
                </a14:m>
                <a:r>
                  <a:rPr lang="en-GB" sz="1400" dirty="0">
                    <a:effectLst/>
                    <a:latin typeface="Calibri" panose="020F0502020204030204" pitchFamily="34" charset="0"/>
                    <a:ea typeface="MS Mincho" panose="02020609040205080304" pitchFamily="49" charset="-128"/>
                    <a:cs typeface="Times New Roman" panose="02020603050405020304" pitchFamily="18" charset="0"/>
                  </a:rPr>
                  <a:t> and the integral approaches 1.</a:t>
                </a:r>
                <a:endParaRPr lang="en-GB" sz="1400" dirty="0"/>
              </a:p>
            </p:txBody>
          </p:sp>
        </mc:Choice>
        <mc:Fallback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9" y="1012198"/>
                <a:ext cx="3295413" cy="5553764"/>
              </a:xfrm>
              <a:prstGeom prst="rect">
                <a:avLst/>
              </a:prstGeom>
              <a:blipFill rotWithShape="0">
                <a:blip r:embed="rId3"/>
                <a:stretch>
                  <a:fillRect l="-555" b="-3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6602399" y="1012198"/>
                <a:ext cx="3303601" cy="605717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1100" i="1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GB" sz="11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−1</m:t>
                          </m:r>
                        </m:sub>
                        <m:sup>
                          <m:r>
                            <a:rPr lang="en-GB" sz="11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p>
                        <m:e>
                          <m:f>
                            <m:fPr>
                              <m:ctrlP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11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1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11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GB" sz="11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en-GB" sz="1100" dirty="0">
                    <a:effectLst/>
                    <a:latin typeface="Calibri" panose="020F0502020204030204" pitchFamily="34" charset="0"/>
                    <a:ea typeface="MS Mincho" panose="02020609040205080304" pitchFamily="49" charset="-128"/>
                    <a:cs typeface="Times New Roman" panose="02020603050405020304" pitchFamily="18" charset="0"/>
                  </a:rPr>
                  <a:t> </a:t>
                </a:r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0"/>
                <a:r>
                  <a:rPr lang="en-US" sz="1100" dirty="0" smtClean="0">
                    <a:effectLst/>
                    <a:latin typeface="Calibri" panose="020F0502020204030204" pitchFamily="34" charset="0"/>
                  </a:rPr>
                  <a:t>1. Determine </a:t>
                </a:r>
                <a:r>
                  <a:rPr lang="en-US" sz="1100" dirty="0">
                    <a:effectLst/>
                    <a:latin typeface="Calibri" panose="020F0502020204030204" pitchFamily="34" charset="0"/>
                  </a:rPr>
                  <a:t>where the integral is </a:t>
                </a:r>
                <a:r>
                  <a:rPr lang="en-US" sz="1100" dirty="0" smtClean="0">
                    <a:effectLst/>
                    <a:latin typeface="Calibri" panose="020F0502020204030204" pitchFamily="34" charset="0"/>
                  </a:rPr>
                  <a:t>undefined.  If undefined between the limits then split </a:t>
                </a:r>
                <a:r>
                  <a:rPr lang="en-US" sz="1100" dirty="0">
                    <a:effectLst/>
                    <a:latin typeface="Calibri" panose="020F0502020204030204" pitchFamily="34" charset="0"/>
                  </a:rPr>
                  <a:t>the single integral into two integrals at this point</a:t>
                </a:r>
                <a:r>
                  <a:rPr lang="en-US" sz="1100" dirty="0" smtClean="0">
                    <a:effectLst/>
                    <a:latin typeface="Calibri" panose="020F0502020204030204" pitchFamily="34" charset="0"/>
                  </a:rPr>
                  <a:t>.</a:t>
                </a:r>
                <a:endParaRPr lang="en-GB" sz="1100" dirty="0" smtClean="0">
                  <a:effectLst/>
                </a:endParaRPr>
              </a:p>
              <a:p>
                <a:pPr marL="228600"/>
                <a:endParaRPr lang="en-US" sz="1100" dirty="0" smtClean="0">
                  <a:effectLst/>
                  <a:latin typeface="Calibri" panose="020F0502020204030204" pitchFamily="34" charset="0"/>
                </a:endParaRPr>
              </a:p>
              <a:p>
                <a:pPr marL="228600" algn="ctr"/>
                <a:r>
                  <a:rPr lang="en-US" sz="1100" dirty="0" smtClean="0">
                    <a:effectLst/>
                    <a:latin typeface="Calibri" panose="020F0502020204030204" pitchFamily="34" charset="0"/>
                  </a:rPr>
                  <a:t>Undefined </a:t>
                </a:r>
                <a:r>
                  <a:rPr lang="en-US" sz="1100" dirty="0">
                    <a:effectLst/>
                    <a:latin typeface="Calibri" panose="020F0502020204030204" pitchFamily="34" charset="0"/>
                  </a:rPr>
                  <a:t>at </a:t>
                </a:r>
                <a14:m>
                  <m:oMath xmlns:m="http://schemas.openxmlformats.org/officeDocument/2006/math">
                    <m:r>
                      <a:rPr lang="en-US" sz="1100" i="1">
                        <a:effectLst/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100" i="1">
                        <a:effectLst/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1100" dirty="0">
                    <a:effectLst/>
                    <a:latin typeface="Calibri" panose="020F0502020204030204" pitchFamily="34" charset="0"/>
                  </a:rPr>
                  <a:t> so integral becomes…</a:t>
                </a:r>
                <a:endParaRPr lang="en-GB" sz="1100" dirty="0">
                  <a:effectLst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11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GB" sz="11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−1</m:t>
                          </m:r>
                        </m:sub>
                        <m:sup>
                          <m:r>
                            <a:rPr lang="en-GB" sz="11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p>
                        <m:e>
                          <m:f>
                            <m:fPr>
                              <m:ctrlP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11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1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11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GB" sz="11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GB" sz="11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nary>
                        <m:naryPr>
                          <m:ctrlPr>
                            <a:rPr lang="en-GB" sz="11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GB" sz="11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GB" sz="11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p>
                        <m:e>
                          <m:f>
                            <m:fPr>
                              <m:ctrlP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11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1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11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GB" sz="11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en-GB" sz="1100" dirty="0">
                    <a:effectLst/>
                    <a:latin typeface="Calibri" panose="020F0502020204030204" pitchFamily="34" charset="0"/>
                    <a:ea typeface="MS Mincho" panose="02020609040205080304" pitchFamily="49" charset="-128"/>
                    <a:cs typeface="Times New Roman" panose="02020603050405020304" pitchFamily="18" charset="0"/>
                  </a:rPr>
                  <a:t> </a:t>
                </a:r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0"/>
                <a:r>
                  <a:rPr lang="en-US" sz="1100" dirty="0" smtClean="0">
                    <a:effectLst/>
                    <a:latin typeface="Calibri" panose="020F0502020204030204" pitchFamily="34" charset="0"/>
                  </a:rPr>
                  <a:t>2. Substitute </a:t>
                </a:r>
                <a:r>
                  <a:rPr lang="en-US" sz="1100" dirty="0">
                    <a:effectLst/>
                    <a:latin typeface="Calibri" panose="020F0502020204030204" pitchFamily="34" charset="0"/>
                  </a:rPr>
                  <a:t>the </a:t>
                </a:r>
                <a14:m>
                  <m:oMath xmlns:m="http://schemas.openxmlformats.org/officeDocument/2006/math">
                    <m:r>
                      <a:rPr lang="en-US" sz="1100" i="1">
                        <a:effectLst/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100" dirty="0">
                    <a:effectLst/>
                    <a:latin typeface="Calibri" panose="020F0502020204030204" pitchFamily="34" charset="0"/>
                    <a:ea typeface="MS Mincho" panose="02020609040205080304" pitchFamily="49" charset="-128"/>
                  </a:rPr>
                  <a:t> value where the integral is undefined for </a:t>
                </a:r>
                <a14:m>
                  <m:oMath xmlns:m="http://schemas.openxmlformats.org/officeDocument/2006/math">
                    <m:r>
                      <a:rPr lang="en-US" sz="1100" i="1">
                        <a:effectLst/>
                        <a:latin typeface="Cambria Math" panose="02040503050406030204" pitchFamily="18" charset="0"/>
                        <a:ea typeface="MS Mincho" panose="02020609040205080304" pitchFamily="49" charset="-128"/>
                      </a:rPr>
                      <m:t>𝑝</m:t>
                    </m:r>
                  </m:oMath>
                </a14:m>
                <a:r>
                  <a:rPr lang="en-US" sz="1100" dirty="0">
                    <a:effectLst/>
                    <a:latin typeface="Calibri" panose="020F0502020204030204" pitchFamily="34" charset="0"/>
                    <a:ea typeface="MS Mincho" panose="02020609040205080304" pitchFamily="49" charset="-128"/>
                  </a:rPr>
                  <a:t>.</a:t>
                </a:r>
                <a:endParaRPr lang="en-GB" sz="1100" dirty="0">
                  <a:effectLst/>
                </a:endParaRPr>
              </a:p>
              <a:p>
                <a:pPr marL="2286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11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1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−1</m:t>
                          </m:r>
                        </m:sub>
                        <m:sup>
                          <m:r>
                            <a:rPr lang="en-US" sz="11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𝑝</m:t>
                          </m:r>
                        </m:sup>
                        <m:e>
                          <m:f>
                            <m:fPr>
                              <m:ctrlP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1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11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1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1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11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1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+</m:t>
                      </m:r>
                      <m:nary>
                        <m:naryPr>
                          <m:ctrlPr>
                            <a:rPr lang="en-GB" sz="11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1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𝑝</m:t>
                          </m:r>
                        </m:sub>
                        <m:sup>
                          <m:r>
                            <a:rPr lang="en-US" sz="11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1</m:t>
                          </m:r>
                        </m:sup>
                        <m:e>
                          <m:f>
                            <m:fPr>
                              <m:ctrlP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1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11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1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1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11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100" dirty="0" smtClean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228600"/>
                <a:r>
                  <a:rPr lang="en-US" sz="1100" dirty="0" smtClean="0">
                    <a:effectLst/>
                    <a:latin typeface="Calibri" panose="020F0502020204030204" pitchFamily="34" charset="0"/>
                  </a:rPr>
                  <a:t> </a:t>
                </a:r>
                <a:endParaRPr lang="en-GB" sz="1100" dirty="0" smtClean="0">
                  <a:effectLst/>
                </a:endParaRPr>
              </a:p>
              <a:p>
                <a:pPr lvl="0"/>
                <a:r>
                  <a:rPr lang="en-US" sz="1100" dirty="0" smtClean="0">
                    <a:effectLst/>
                    <a:latin typeface="Calibri" panose="020F0502020204030204" pitchFamily="34" charset="0"/>
                  </a:rPr>
                  <a:t>3. Integrate </a:t>
                </a:r>
                <a:r>
                  <a:rPr lang="en-US" sz="1100" dirty="0">
                    <a:effectLst/>
                    <a:latin typeface="Calibri" panose="020F0502020204030204" pitchFamily="34" charset="0"/>
                  </a:rPr>
                  <a:t>as normal.</a:t>
                </a:r>
                <a:endParaRPr lang="en-GB" sz="1100" dirty="0">
                  <a:effectLst/>
                </a:endParaRPr>
              </a:p>
              <a:p>
                <a:pPr marL="2286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GB" sz="11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1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100" i="1">
                                      <a:effectLst/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num>
                                <m:den>
                                  <m:r>
                                    <a:rPr lang="en-US" sz="1100" i="1">
                                      <a:effectLst/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sz="1100" i="1">
                              <a:effectLst/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  <m:sup>
                          <m:r>
                            <a:rPr lang="en-US" sz="1100" i="1">
                              <a:effectLst/>
                              <a:latin typeface="Cambria Math" panose="02040503050406030204" pitchFamily="18" charset="0"/>
                            </a:rPr>
                            <m:t>𝑝</m:t>
                          </m:r>
                        </m:sup>
                      </m:sSubSup>
                      <m:r>
                        <a:rPr lang="en-GB" sz="1100" i="1">
                          <a:effectLst/>
                          <a:latin typeface="Cambria Math" panose="02040503050406030204" pitchFamily="18" charset="0"/>
                        </a:rPr>
                        <m:t>+ </m:t>
                      </m:r>
                      <m:sSubSup>
                        <m:sSubSupPr>
                          <m:ctrlPr>
                            <a:rPr lang="en-GB" sz="11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1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100" i="1">
                                      <a:effectLst/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num>
                                <m:den>
                                  <m:r>
                                    <a:rPr lang="en-US" sz="1100" i="1">
                                      <a:effectLst/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sz="1100" i="1">
                              <a:effectLst/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  <m:sup>
                          <m:r>
                            <a:rPr lang="en-US" sz="1100" i="1">
                              <a:effectLst/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bSup>
                    </m:oMath>
                  </m:oMathPara>
                </a14:m>
                <a:endParaRPr lang="en-GB" sz="1100" dirty="0">
                  <a:effectLst/>
                </a:endParaRPr>
              </a:p>
              <a:p>
                <a:pPr lvl="0"/>
                <a:r>
                  <a:rPr lang="en-US" sz="1100" dirty="0" smtClean="0">
                    <a:effectLst/>
                    <a:latin typeface="Calibri" panose="020F0502020204030204" pitchFamily="34" charset="0"/>
                  </a:rPr>
                  <a:t>4. Evaluate </a:t>
                </a:r>
                <a:r>
                  <a:rPr lang="en-US" sz="1100" dirty="0">
                    <a:effectLst/>
                    <a:latin typeface="Calibri" panose="020F0502020204030204" pitchFamily="34" charset="0"/>
                  </a:rPr>
                  <a:t>the integral(s) using the limit </a:t>
                </a:r>
                <a14:m>
                  <m:oMath xmlns:m="http://schemas.openxmlformats.org/officeDocument/2006/math">
                    <m:r>
                      <a:rPr lang="en-US" sz="1100" i="1">
                        <a:effectLst/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sz="1100" dirty="0">
                    <a:effectLst/>
                    <a:latin typeface="Calibri" panose="020F0502020204030204" pitchFamily="34" charset="0"/>
                    <a:ea typeface="MS Mincho" panose="02020609040205080304" pitchFamily="49" charset="-128"/>
                  </a:rPr>
                  <a:t> and the other limit.</a:t>
                </a:r>
                <a:endParaRPr lang="en-GB" sz="1100" dirty="0">
                  <a:effectLst/>
                </a:endParaRPr>
              </a:p>
              <a:p>
                <a:pPr marL="2286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1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100" i="1">
                              <a:effectLst/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US" sz="1100" i="1">
                              <a:effectLst/>
                              <a:latin typeface="Cambria Math" panose="02040503050406030204" pitchFamily="18" charset="0"/>
                            </a:rPr>
                            <m:t>𝑝</m:t>
                          </m:r>
                        </m:den>
                      </m:f>
                      <m:r>
                        <a:rPr lang="en-US" sz="1100" i="1">
                          <a:effectLst/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11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100" i="1">
                              <a:effectLst/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US" sz="1100" i="1">
                              <a:effectLst/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r>
                        <a:rPr lang="en-US" sz="1100" i="1">
                          <a:effectLst/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11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100" i="1">
                              <a:effectLst/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US" sz="1100" i="1">
                              <a:effectLst/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  <m:r>
                        <a:rPr lang="en-US" sz="1100" i="1">
                          <a:effectLst/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11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100" i="1">
                              <a:effectLst/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US" sz="1100" i="1">
                              <a:effectLst/>
                              <a:latin typeface="Cambria Math" panose="02040503050406030204" pitchFamily="18" charset="0"/>
                            </a:rPr>
                            <m:t>𝑝</m:t>
                          </m:r>
                        </m:den>
                      </m:f>
                      <m:r>
                        <a:rPr lang="en-US" sz="1100" i="1">
                          <a:effectLst/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100" b="0" i="1" smtClean="0">
                          <a:effectLst/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100" i="1">
                          <a:effectLst/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GB" sz="1100" dirty="0">
                  <a:effectLst/>
                </a:endParaRPr>
              </a:p>
              <a:p>
                <a:pPr lvl="0"/>
                <a:r>
                  <a:rPr lang="en-US" sz="1100" dirty="0" smtClean="0">
                    <a:effectLst/>
                    <a:latin typeface="Calibri" panose="020F0502020204030204" pitchFamily="34" charset="0"/>
                  </a:rPr>
                  <a:t>5. Determine as </a:t>
                </a:r>
                <a14:m>
                  <m:oMath xmlns:m="http://schemas.openxmlformats.org/officeDocument/2006/math">
                    <m:r>
                      <a:rPr lang="en-US" sz="1100" i="1">
                        <a:effectLst/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sz="1100" i="1">
                        <a:effectLst/>
                        <a:latin typeface="Cambria Math" panose="02040503050406030204" pitchFamily="18" charset="0"/>
                      </a:rPr>
                      <m:t>→</m:t>
                    </m:r>
                    <m:r>
                      <a:rPr lang="en-US" sz="1100" i="1">
                        <a:effectLst/>
                        <a:latin typeface="Cambria Math" panose="02040503050406030204" pitchFamily="18" charset="0"/>
                      </a:rPr>
                      <m:t>𝑡h𝑒</m:t>
                    </m:r>
                    <m:r>
                      <a:rPr lang="en-US" sz="1100" i="1">
                        <a:effectLst/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100" i="1">
                        <a:effectLst/>
                        <a:latin typeface="Cambria Math" panose="02040503050406030204" pitchFamily="18" charset="0"/>
                      </a:rPr>
                      <m:t>𝑙𝑖𝑚𝑖𝑡</m:t>
                    </m:r>
                    <m:r>
                      <a:rPr lang="en-US" sz="1100" i="1">
                        <a:effectLst/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100" i="1">
                        <a:effectLst/>
                        <a:latin typeface="Cambria Math" panose="02040503050406030204" pitchFamily="18" charset="0"/>
                      </a:rPr>
                      <m:t>𝑤h𝑖𝑐h</m:t>
                    </m:r>
                    <m:r>
                      <a:rPr lang="en-US" sz="1100" i="1">
                        <a:effectLst/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100" i="1">
                        <a:effectLst/>
                        <a:latin typeface="Cambria Math" panose="02040503050406030204" pitchFamily="18" charset="0"/>
                      </a:rPr>
                      <m:t>𝑤𝑎𝑠</m:t>
                    </m:r>
                    <m:r>
                      <a:rPr lang="en-US" sz="1100" i="1">
                        <a:effectLst/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100" i="1">
                        <a:effectLst/>
                        <a:latin typeface="Cambria Math" panose="02040503050406030204" pitchFamily="18" charset="0"/>
                      </a:rPr>
                      <m:t>𝑟𝑒𝑝𝑙𝑎𝑐𝑒𝑑</m:t>
                    </m:r>
                  </m:oMath>
                </a14:m>
                <a:r>
                  <a:rPr lang="en-US" sz="1100" dirty="0">
                    <a:effectLst/>
                    <a:latin typeface="Calibri" panose="020F0502020204030204" pitchFamily="34" charset="0"/>
                    <a:ea typeface="MS Mincho" panose="02020609040205080304" pitchFamily="49" charset="-128"/>
                  </a:rPr>
                  <a:t>, the integral approaches a finite value.</a:t>
                </a:r>
                <a:endParaRPr lang="en-GB" sz="1100" dirty="0">
                  <a:effectLst/>
                </a:endParaRPr>
              </a:p>
              <a:p>
                <a:pPr marL="228600"/>
                <a:r>
                  <a:rPr lang="en-US" sz="1100" dirty="0">
                    <a:effectLst/>
                    <a:latin typeface="Calibri" panose="020F0502020204030204" pitchFamily="34" charset="0"/>
                    <a:ea typeface="MS Mincho" panose="02020609040205080304" pitchFamily="49" charset="-128"/>
                  </a:rPr>
                  <a:t> </a:t>
                </a:r>
                <a:endParaRPr lang="en-GB" sz="1100" dirty="0">
                  <a:effectLst/>
                </a:endParaRPr>
              </a:p>
              <a:p>
                <a:pPr marL="228600" algn="ctr"/>
                <a:r>
                  <a:rPr lang="en-US" sz="1100" dirty="0">
                    <a:effectLst/>
                    <a:latin typeface="Calibri" panose="020F0502020204030204" pitchFamily="34" charset="0"/>
                    <a:ea typeface="MS Mincho" panose="02020609040205080304" pitchFamily="49" charset="-128"/>
                  </a:rPr>
                  <a:t>(In this case, the limit </a:t>
                </a:r>
                <a14:m>
                  <m:oMath xmlns:m="http://schemas.openxmlformats.org/officeDocument/2006/math">
                    <m:r>
                      <a:rPr lang="en-US" sz="1100" i="1">
                        <a:effectLst/>
                        <a:latin typeface="Cambria Math" panose="02040503050406030204" pitchFamily="18" charset="0"/>
                        <a:ea typeface="MS Mincho" panose="02020609040205080304" pitchFamily="49" charset="-128"/>
                      </a:rPr>
                      <m:t>𝑝</m:t>
                    </m:r>
                  </m:oMath>
                </a14:m>
                <a:r>
                  <a:rPr lang="en-US" sz="1100" dirty="0">
                    <a:effectLst/>
                    <a:latin typeface="Calibri" panose="020F0502020204030204" pitchFamily="34" charset="0"/>
                    <a:ea typeface="MS Mincho" panose="02020609040205080304" pitchFamily="49" charset="-128"/>
                  </a:rPr>
                  <a:t> has already cancelled out)</a:t>
                </a:r>
                <a:endParaRPr lang="en-GB" sz="1100" dirty="0">
                  <a:effectLst/>
                </a:endParaRPr>
              </a:p>
              <a:p>
                <a:pPr marL="228600"/>
                <a:r>
                  <a:rPr lang="en-US" sz="1100" dirty="0">
                    <a:effectLst/>
                    <a:latin typeface="Calibri" panose="020F0502020204030204" pitchFamily="34" charset="0"/>
                  </a:rPr>
                  <a:t> </a:t>
                </a:r>
                <a:endParaRPr lang="en-GB" sz="1100" dirty="0">
                  <a:effectLst/>
                </a:endParaRPr>
              </a:p>
              <a:p>
                <a:pPr lvl="0"/>
                <a:r>
                  <a:rPr lang="en-US" sz="1100" dirty="0" smtClean="0">
                    <a:effectLst/>
                    <a:latin typeface="Calibri" panose="020F0502020204030204" pitchFamily="34" charset="0"/>
                  </a:rPr>
                  <a:t>6. If </a:t>
                </a:r>
                <a:r>
                  <a:rPr lang="en-US" sz="1100" dirty="0">
                    <a:effectLst/>
                    <a:latin typeface="Calibri" panose="020F0502020204030204" pitchFamily="34" charset="0"/>
                  </a:rPr>
                  <a:t>yes then the improper integral can be found and the answer is this finite value. </a:t>
                </a:r>
                <a:r>
                  <a:rPr lang="en-US" sz="1100" dirty="0">
                    <a:latin typeface="Calibri" panose="020F0502020204030204" pitchFamily="34" charset="0"/>
                  </a:rPr>
                  <a:t>If split into two, final answer is both parts added together.</a:t>
                </a:r>
                <a:endParaRPr lang="en-GB" sz="1100" dirty="0"/>
              </a:p>
              <a:p>
                <a:pPr marL="228600"/>
                <a:r>
                  <a:rPr lang="en-US" sz="1100" dirty="0">
                    <a:effectLst/>
                    <a:latin typeface="Calibri" panose="020F0502020204030204" pitchFamily="34" charset="0"/>
                  </a:rPr>
                  <a:t> </a:t>
                </a:r>
                <a:endParaRPr lang="en-GB" sz="1100" dirty="0">
                  <a:effectLst/>
                </a:endParaRPr>
              </a:p>
              <a:p>
                <a:pPr algn="ctr"/>
                <a:r>
                  <a:rPr lang="en-GB" sz="1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The integral can be found and the answer is </a:t>
                </a:r>
                <a:r>
                  <a:rPr lang="en-GB" sz="1100" dirty="0" smtClean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2.</a:t>
                </a:r>
                <a:endParaRPr lang="en-GB" sz="1100" dirty="0"/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2399" y="1012198"/>
                <a:ext cx="3303601" cy="6057171"/>
              </a:xfrm>
              <a:prstGeom prst="rect">
                <a:avLst/>
              </a:prstGeom>
              <a:blipFill rotWithShape="0">
                <a:blip r:embed="rId4"/>
                <a:stretch>
                  <a:fillRect t="-106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Rectangle 18"/>
              <p:cNvSpPr/>
              <p:nvPr/>
            </p:nvSpPr>
            <p:spPr>
              <a:xfrm>
                <a:off x="3308022" y="1012198"/>
                <a:ext cx="3303601" cy="559749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1100" i="1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GB" sz="11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GB" sz="11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p>
                        <m:e>
                          <m:f>
                            <m:fPr>
                              <m:ctrlP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11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1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11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GB" sz="11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en-GB" sz="1100" dirty="0">
                    <a:effectLst/>
                    <a:latin typeface="Calibri" panose="020F0502020204030204" pitchFamily="34" charset="0"/>
                    <a:ea typeface="MS Mincho" panose="02020609040205080304" pitchFamily="49" charset="-128"/>
                    <a:cs typeface="Times New Roman" panose="02020603050405020304" pitchFamily="18" charset="0"/>
                  </a:rPr>
                  <a:t> </a:t>
                </a:r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0"/>
                <a:r>
                  <a:rPr lang="en-US" sz="1100" dirty="0" smtClean="0">
                    <a:effectLst/>
                    <a:latin typeface="Calibri" panose="020F0502020204030204" pitchFamily="34" charset="0"/>
                  </a:rPr>
                  <a:t>1. Determine </a:t>
                </a:r>
                <a:r>
                  <a:rPr lang="en-US" sz="1100" dirty="0">
                    <a:effectLst/>
                    <a:latin typeface="Calibri" panose="020F0502020204030204" pitchFamily="34" charset="0"/>
                  </a:rPr>
                  <a:t>where the integral is </a:t>
                </a:r>
                <a:r>
                  <a:rPr lang="en-US" sz="1100" dirty="0" smtClean="0">
                    <a:effectLst/>
                    <a:latin typeface="Calibri" panose="020F0502020204030204" pitchFamily="34" charset="0"/>
                  </a:rPr>
                  <a:t>undefined.  If undefined between the limits then split </a:t>
                </a:r>
                <a:r>
                  <a:rPr lang="en-US" sz="1100" dirty="0">
                    <a:effectLst/>
                    <a:latin typeface="Calibri" panose="020F0502020204030204" pitchFamily="34" charset="0"/>
                  </a:rPr>
                  <a:t>the single integral into two integrals at this point</a:t>
                </a:r>
                <a:r>
                  <a:rPr lang="en-US" sz="1100" dirty="0" smtClean="0">
                    <a:effectLst/>
                    <a:latin typeface="Calibri" panose="020F0502020204030204" pitchFamily="34" charset="0"/>
                  </a:rPr>
                  <a:t>.</a:t>
                </a:r>
                <a:endParaRPr lang="en-GB" sz="1100" dirty="0" smtClean="0">
                  <a:effectLst/>
                </a:endParaRPr>
              </a:p>
              <a:p>
                <a:pPr marL="228600"/>
                <a:endParaRPr lang="en-US" sz="1100" dirty="0" smtClean="0">
                  <a:effectLst/>
                  <a:latin typeface="Calibri" panose="020F0502020204030204" pitchFamily="34" charset="0"/>
                </a:endParaRPr>
              </a:p>
              <a:p>
                <a:pPr marL="228600" algn="ctr"/>
                <a:r>
                  <a:rPr lang="en-US" sz="1100" dirty="0" smtClean="0">
                    <a:effectLst/>
                    <a:latin typeface="Calibri" panose="020F0502020204030204" pitchFamily="34" charset="0"/>
                  </a:rPr>
                  <a:t>Undefined </a:t>
                </a:r>
                <a:r>
                  <a:rPr lang="en-US" sz="1100" dirty="0">
                    <a:effectLst/>
                    <a:latin typeface="Calibri" panose="020F0502020204030204" pitchFamily="34" charset="0"/>
                  </a:rPr>
                  <a:t>at </a:t>
                </a:r>
                <a14:m>
                  <m:oMath xmlns:m="http://schemas.openxmlformats.org/officeDocument/2006/math">
                    <m:r>
                      <a:rPr lang="en-US" sz="1100" i="1">
                        <a:effectLst/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100" i="1">
                        <a:effectLst/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1100" dirty="0">
                    <a:effectLst/>
                    <a:latin typeface="Calibri" panose="020F0502020204030204" pitchFamily="34" charset="0"/>
                  </a:rPr>
                  <a:t> so integral </a:t>
                </a:r>
                <a:r>
                  <a:rPr lang="en-US" sz="1100" dirty="0" smtClean="0">
                    <a:effectLst/>
                    <a:latin typeface="Calibri" panose="020F0502020204030204" pitchFamily="34" charset="0"/>
                  </a:rPr>
                  <a:t>stays as is.</a:t>
                </a:r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en-GB" sz="1100" dirty="0">
                    <a:effectLst/>
                    <a:latin typeface="Calibri" panose="020F0502020204030204" pitchFamily="34" charset="0"/>
                    <a:ea typeface="MS Mincho" panose="02020609040205080304" pitchFamily="49" charset="-128"/>
                    <a:cs typeface="Times New Roman" panose="02020603050405020304" pitchFamily="18" charset="0"/>
                  </a:rPr>
                  <a:t> </a:t>
                </a:r>
                <a:endPara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0"/>
                <a:r>
                  <a:rPr lang="en-US" sz="1100" dirty="0" smtClean="0">
                    <a:effectLst/>
                    <a:latin typeface="Calibri" panose="020F0502020204030204" pitchFamily="34" charset="0"/>
                  </a:rPr>
                  <a:t>2. Substitute </a:t>
                </a:r>
                <a:r>
                  <a:rPr lang="en-US" sz="1100" dirty="0">
                    <a:effectLst/>
                    <a:latin typeface="Calibri" panose="020F0502020204030204" pitchFamily="34" charset="0"/>
                  </a:rPr>
                  <a:t>the </a:t>
                </a:r>
                <a14:m>
                  <m:oMath xmlns:m="http://schemas.openxmlformats.org/officeDocument/2006/math">
                    <m:r>
                      <a:rPr lang="en-US" sz="1100" i="1">
                        <a:effectLst/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100" dirty="0">
                    <a:effectLst/>
                    <a:latin typeface="Calibri" panose="020F0502020204030204" pitchFamily="34" charset="0"/>
                    <a:ea typeface="MS Mincho" panose="02020609040205080304" pitchFamily="49" charset="-128"/>
                  </a:rPr>
                  <a:t> value where the integral is undefined for </a:t>
                </a:r>
                <a14:m>
                  <m:oMath xmlns:m="http://schemas.openxmlformats.org/officeDocument/2006/math">
                    <m:r>
                      <a:rPr lang="en-US" sz="1100" i="1">
                        <a:effectLst/>
                        <a:latin typeface="Cambria Math" panose="02040503050406030204" pitchFamily="18" charset="0"/>
                        <a:ea typeface="MS Mincho" panose="02020609040205080304" pitchFamily="49" charset="-128"/>
                      </a:rPr>
                      <m:t>𝑝</m:t>
                    </m:r>
                  </m:oMath>
                </a14:m>
                <a:r>
                  <a:rPr lang="en-US" sz="1100" dirty="0">
                    <a:effectLst/>
                    <a:latin typeface="Calibri" panose="020F0502020204030204" pitchFamily="34" charset="0"/>
                    <a:ea typeface="MS Mincho" panose="02020609040205080304" pitchFamily="49" charset="-128"/>
                  </a:rPr>
                  <a:t>.</a:t>
                </a:r>
                <a:endParaRPr lang="en-GB" sz="1100" dirty="0">
                  <a:effectLst/>
                </a:endParaRPr>
              </a:p>
              <a:p>
                <a:pPr marL="2286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11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1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𝑝</m:t>
                          </m:r>
                        </m:sub>
                        <m:sup>
                          <m:r>
                            <a:rPr lang="en-US" sz="11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1</m:t>
                          </m:r>
                        </m:sup>
                        <m:e>
                          <m:f>
                            <m:fPr>
                              <m:ctrlP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1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11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1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1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11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100" dirty="0" smtClean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228600"/>
                <a:r>
                  <a:rPr lang="en-US" sz="1100" dirty="0" smtClean="0">
                    <a:effectLst/>
                    <a:latin typeface="Calibri" panose="020F0502020204030204" pitchFamily="34" charset="0"/>
                  </a:rPr>
                  <a:t> </a:t>
                </a:r>
                <a:endParaRPr lang="en-GB" sz="1100" dirty="0" smtClean="0">
                  <a:effectLst/>
                </a:endParaRPr>
              </a:p>
              <a:p>
                <a:pPr lvl="0"/>
                <a:r>
                  <a:rPr lang="en-US" sz="1100" dirty="0" smtClean="0">
                    <a:effectLst/>
                    <a:latin typeface="Calibri" panose="020F0502020204030204" pitchFamily="34" charset="0"/>
                  </a:rPr>
                  <a:t>3. Integrate </a:t>
                </a:r>
                <a:r>
                  <a:rPr lang="en-US" sz="1100" dirty="0">
                    <a:effectLst/>
                    <a:latin typeface="Calibri" panose="020F0502020204030204" pitchFamily="34" charset="0"/>
                  </a:rPr>
                  <a:t>as normal.</a:t>
                </a:r>
                <a:endParaRPr lang="en-GB" sz="1100" dirty="0">
                  <a:effectLst/>
                </a:endParaRPr>
              </a:p>
              <a:p>
                <a:pPr marL="2286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GB" sz="11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1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100" b="0" i="1" smtClean="0">
                                      <a:effectLst/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GB" sz="1100" b="0" i="1" smtClean="0"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100" i="1">
                                      <a:effectLst/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sz="1100" i="1">
                              <a:effectLst/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  <m:sup>
                          <m:r>
                            <a:rPr lang="en-US" sz="1100" i="1">
                              <a:effectLst/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bSup>
                    </m:oMath>
                  </m:oMathPara>
                </a14:m>
                <a:endParaRPr lang="en-GB" sz="1100" dirty="0">
                  <a:effectLst/>
                </a:endParaRPr>
              </a:p>
              <a:p>
                <a:pPr lvl="0"/>
                <a:r>
                  <a:rPr lang="en-US" sz="1100" dirty="0" smtClean="0">
                    <a:effectLst/>
                    <a:latin typeface="Calibri" panose="020F0502020204030204" pitchFamily="34" charset="0"/>
                  </a:rPr>
                  <a:t>4. Evaluate </a:t>
                </a:r>
                <a:r>
                  <a:rPr lang="en-US" sz="1100" dirty="0">
                    <a:effectLst/>
                    <a:latin typeface="Calibri" panose="020F0502020204030204" pitchFamily="34" charset="0"/>
                  </a:rPr>
                  <a:t>the integral(s) using the limit </a:t>
                </a:r>
                <a14:m>
                  <m:oMath xmlns:m="http://schemas.openxmlformats.org/officeDocument/2006/math">
                    <m:r>
                      <a:rPr lang="en-US" sz="1100" i="1">
                        <a:effectLst/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sz="1100" dirty="0">
                    <a:effectLst/>
                    <a:latin typeface="Calibri" panose="020F0502020204030204" pitchFamily="34" charset="0"/>
                    <a:ea typeface="MS Mincho" panose="02020609040205080304" pitchFamily="49" charset="-128"/>
                  </a:rPr>
                  <a:t> and the other limit.</a:t>
                </a:r>
                <a:endParaRPr lang="en-GB" sz="1100" dirty="0">
                  <a:effectLst/>
                </a:endParaRPr>
              </a:p>
              <a:p>
                <a:pPr marL="2286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1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100" b="0" i="1" smtClean="0">
                              <a:effectLst/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100" i="1">
                              <a:effectLst/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100" i="1">
                              <a:effectLst/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  <m:r>
                        <a:rPr lang="en-GB" sz="1100" b="0" i="1" smtClean="0">
                          <a:effectLst/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11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100" i="1">
                              <a:effectLst/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100" i="1">
                              <a:effectLst/>
                              <a:latin typeface="Cambria Math" panose="02040503050406030204" pitchFamily="18" charset="0"/>
                            </a:rPr>
                            <m:t>𝑝</m:t>
                          </m:r>
                        </m:den>
                      </m:f>
                      <m:r>
                        <a:rPr lang="en-US" sz="1100" i="1">
                          <a:effectLst/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100" b="0" i="1" smtClean="0">
                          <a:latin typeface="Cambria Math" panose="02040503050406030204" pitchFamily="18" charset="0"/>
                        </a:rPr>
                        <m:t>−1</m:t>
                      </m:r>
                      <m:r>
                        <a:rPr lang="en-GB" sz="11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11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𝑝</m:t>
                          </m:r>
                        </m:den>
                      </m:f>
                    </m:oMath>
                  </m:oMathPara>
                </a14:m>
                <a:endParaRPr lang="en-GB" sz="1100" dirty="0">
                  <a:effectLst/>
                </a:endParaRPr>
              </a:p>
              <a:p>
                <a:pPr lvl="0"/>
                <a:r>
                  <a:rPr lang="en-US" sz="1100" dirty="0" smtClean="0">
                    <a:effectLst/>
                    <a:latin typeface="Calibri" panose="020F0502020204030204" pitchFamily="34" charset="0"/>
                  </a:rPr>
                  <a:t>5. Determine as </a:t>
                </a:r>
                <a14:m>
                  <m:oMath xmlns:m="http://schemas.openxmlformats.org/officeDocument/2006/math">
                    <m:r>
                      <a:rPr lang="en-US" sz="1100" i="1">
                        <a:effectLst/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sz="1100" i="1">
                        <a:effectLst/>
                        <a:latin typeface="Cambria Math" panose="02040503050406030204" pitchFamily="18" charset="0"/>
                      </a:rPr>
                      <m:t>→</m:t>
                    </m:r>
                    <m:r>
                      <a:rPr lang="en-US" sz="1100" i="1">
                        <a:effectLst/>
                        <a:latin typeface="Cambria Math" panose="02040503050406030204" pitchFamily="18" charset="0"/>
                      </a:rPr>
                      <m:t>𝑡h𝑒</m:t>
                    </m:r>
                    <m:r>
                      <a:rPr lang="en-US" sz="1100" i="1">
                        <a:effectLst/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100" i="1">
                        <a:effectLst/>
                        <a:latin typeface="Cambria Math" panose="02040503050406030204" pitchFamily="18" charset="0"/>
                      </a:rPr>
                      <m:t>𝑙𝑖𝑚𝑖𝑡</m:t>
                    </m:r>
                    <m:r>
                      <a:rPr lang="en-US" sz="1100" i="1">
                        <a:effectLst/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100" i="1">
                        <a:effectLst/>
                        <a:latin typeface="Cambria Math" panose="02040503050406030204" pitchFamily="18" charset="0"/>
                      </a:rPr>
                      <m:t>𝑤h𝑖𝑐h</m:t>
                    </m:r>
                    <m:r>
                      <a:rPr lang="en-US" sz="1100" i="1">
                        <a:effectLst/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100" i="1">
                        <a:effectLst/>
                        <a:latin typeface="Cambria Math" panose="02040503050406030204" pitchFamily="18" charset="0"/>
                      </a:rPr>
                      <m:t>𝑤𝑎𝑠</m:t>
                    </m:r>
                    <m:r>
                      <a:rPr lang="en-US" sz="1100" i="1">
                        <a:effectLst/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100" i="1">
                        <a:effectLst/>
                        <a:latin typeface="Cambria Math" panose="02040503050406030204" pitchFamily="18" charset="0"/>
                      </a:rPr>
                      <m:t>𝑟𝑒𝑝𝑙𝑎𝑐𝑒𝑑</m:t>
                    </m:r>
                  </m:oMath>
                </a14:m>
                <a:r>
                  <a:rPr lang="en-US" sz="1100" dirty="0">
                    <a:effectLst/>
                    <a:latin typeface="Calibri" panose="020F0502020204030204" pitchFamily="34" charset="0"/>
                    <a:ea typeface="MS Mincho" panose="02020609040205080304" pitchFamily="49" charset="-128"/>
                  </a:rPr>
                  <a:t>, the integral approaches a finite value.</a:t>
                </a:r>
                <a:endParaRPr lang="en-GB" sz="1100" dirty="0">
                  <a:effectLst/>
                </a:endParaRPr>
              </a:p>
              <a:p>
                <a:pPr marL="228600"/>
                <a:r>
                  <a:rPr lang="en-US" sz="1100" dirty="0">
                    <a:effectLst/>
                    <a:latin typeface="Calibri" panose="020F0502020204030204" pitchFamily="34" charset="0"/>
                    <a:ea typeface="MS Mincho" panose="02020609040205080304" pitchFamily="49" charset="-128"/>
                  </a:rPr>
                  <a:t> </a:t>
                </a:r>
                <a:endParaRPr lang="en-GB" sz="1100" dirty="0">
                  <a:effectLst/>
                </a:endParaRPr>
              </a:p>
              <a:p>
                <a:pPr algn="ctr"/>
                <a:r>
                  <a:rPr lang="en-GB" sz="1100" dirty="0">
                    <a:latin typeface="Calibri" panose="020F0502020204030204" pitchFamily="34" charset="0"/>
                    <a:ea typeface="MS Mincho" panose="02020609040205080304" pitchFamily="49" charset="-128"/>
                    <a:cs typeface="Times New Roman" panose="02020603050405020304" pitchFamily="18" charset="0"/>
                  </a:rPr>
                  <a:t>As </a:t>
                </a:r>
                <a14:m>
                  <m:oMath xmlns:m="http://schemas.openxmlformats.org/officeDocument/2006/math">
                    <m:r>
                      <a:rPr lang="en-GB" sz="11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𝑝</m:t>
                    </m:r>
                    <m:r>
                      <a:rPr lang="en-GB" sz="11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→</m:t>
                    </m:r>
                    <m:r>
                      <a:rPr lang="en-GB" sz="11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0</m:t>
                    </m:r>
                  </m:oMath>
                </a14:m>
                <a:r>
                  <a:rPr lang="en-GB" sz="1100" dirty="0">
                    <a:latin typeface="Calibri" panose="020F0502020204030204" pitchFamily="34" charset="0"/>
                    <a:ea typeface="MS Mincho" panose="02020609040205080304" pitchFamily="49" charset="-128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1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100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100" i="1" smtClean="0">
                            <a:latin typeface="Cambria Math" panose="02040503050406030204" pitchFamily="18" charset="0"/>
                          </a:rPr>
                          <m:t>𝑝</m:t>
                        </m:r>
                      </m:den>
                    </m:f>
                    <m:r>
                      <a:rPr lang="en-GB" sz="1100" i="1">
                        <a:latin typeface="Cambria Math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rPr>
                      <m:t>→</m:t>
                    </m:r>
                    <m:r>
                      <a:rPr lang="en-GB" sz="11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∞</m:t>
                    </m:r>
                  </m:oMath>
                </a14:m>
                <a:r>
                  <a:rPr lang="en-GB" sz="1100" dirty="0">
                    <a:latin typeface="Calibri" panose="020F0502020204030204" pitchFamily="34" charset="0"/>
                    <a:ea typeface="MS Mincho" panose="02020609040205080304" pitchFamily="49" charset="-128"/>
                    <a:cs typeface="Times New Roman" panose="02020603050405020304" pitchFamily="18" charset="0"/>
                  </a:rPr>
                  <a:t>.</a:t>
                </a:r>
                <a:endParaRPr lang="en-GB" sz="1100" dirty="0"/>
              </a:p>
              <a:p>
                <a:pPr marL="228600"/>
                <a:r>
                  <a:rPr lang="en-US" sz="1100" dirty="0">
                    <a:effectLst/>
                    <a:latin typeface="Calibri" panose="020F0502020204030204" pitchFamily="34" charset="0"/>
                  </a:rPr>
                  <a:t> </a:t>
                </a:r>
                <a:endParaRPr lang="en-GB" sz="1100" dirty="0">
                  <a:effectLst/>
                </a:endParaRPr>
              </a:p>
              <a:p>
                <a:pPr lvl="0"/>
                <a:r>
                  <a:rPr lang="en-US" sz="1100" dirty="0" smtClean="0">
                    <a:effectLst/>
                    <a:latin typeface="Calibri" panose="020F0502020204030204" pitchFamily="34" charset="0"/>
                  </a:rPr>
                  <a:t>6. If </a:t>
                </a:r>
                <a:r>
                  <a:rPr lang="en-US" sz="1100" dirty="0" smtClean="0">
                    <a:effectLst/>
                    <a:latin typeface="Calibri" panose="020F0502020204030204" pitchFamily="34" charset="0"/>
                  </a:rPr>
                  <a:t>no then </a:t>
                </a:r>
                <a:r>
                  <a:rPr lang="en-US" sz="1100" dirty="0">
                    <a:effectLst/>
                    <a:latin typeface="Calibri" panose="020F0502020204030204" pitchFamily="34" charset="0"/>
                  </a:rPr>
                  <a:t>the improper integral </a:t>
                </a:r>
                <a:r>
                  <a:rPr lang="en-US" sz="1100" dirty="0" smtClean="0">
                    <a:effectLst/>
                    <a:latin typeface="Calibri" panose="020F0502020204030204" pitchFamily="34" charset="0"/>
                  </a:rPr>
                  <a:t>cannot </a:t>
                </a:r>
                <a:r>
                  <a:rPr lang="en-US" sz="1100" dirty="0">
                    <a:effectLst/>
                    <a:latin typeface="Calibri" panose="020F0502020204030204" pitchFamily="34" charset="0"/>
                  </a:rPr>
                  <a:t>be found and </a:t>
                </a:r>
                <a:r>
                  <a:rPr lang="en-US" sz="1100" dirty="0" smtClean="0">
                    <a:effectLst/>
                    <a:latin typeface="Calibri" panose="020F0502020204030204" pitchFamily="34" charset="0"/>
                  </a:rPr>
                  <a:t>does not have a finite </a:t>
                </a:r>
                <a:r>
                  <a:rPr lang="en-US" sz="1100" dirty="0">
                    <a:effectLst/>
                    <a:latin typeface="Calibri" panose="020F0502020204030204" pitchFamily="34" charset="0"/>
                  </a:rPr>
                  <a:t>value</a:t>
                </a:r>
                <a:r>
                  <a:rPr lang="en-US" sz="1100" dirty="0" smtClean="0">
                    <a:effectLst/>
                    <a:latin typeface="Calibri" panose="020F0502020204030204" pitchFamily="34" charset="0"/>
                  </a:rPr>
                  <a:t>.</a:t>
                </a:r>
                <a:endParaRPr lang="en-GB" sz="1100" dirty="0">
                  <a:effectLst/>
                </a:endParaRPr>
              </a:p>
              <a:p>
                <a:pPr marL="228600"/>
                <a:r>
                  <a:rPr lang="en-US" sz="1100" dirty="0">
                    <a:effectLst/>
                    <a:latin typeface="Calibri" panose="020F0502020204030204" pitchFamily="34" charset="0"/>
                  </a:rPr>
                  <a:t> </a:t>
                </a:r>
                <a:endParaRPr lang="en-GB" sz="1100" dirty="0">
                  <a:effectLst/>
                </a:endParaRPr>
              </a:p>
              <a:p>
                <a:pPr algn="ctr"/>
                <a:r>
                  <a:rPr lang="en-GB" sz="1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The integral </a:t>
                </a:r>
                <a:r>
                  <a:rPr lang="en-GB" sz="1100" dirty="0" smtClean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cannot </a:t>
                </a:r>
                <a:r>
                  <a:rPr lang="en-GB" sz="1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be </a:t>
                </a:r>
                <a:r>
                  <a:rPr lang="en-GB" sz="1100" dirty="0" smtClean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found, the limit does not exist, there is no limit.</a:t>
                </a:r>
                <a:endParaRPr lang="en-GB" sz="1100" dirty="0"/>
              </a:p>
            </p:txBody>
          </p:sp>
        </mc:Choice>
        <mc:Fallback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8022" y="1012198"/>
                <a:ext cx="3303601" cy="5597494"/>
              </a:xfrm>
              <a:prstGeom prst="rect">
                <a:avLst/>
              </a:prstGeom>
              <a:blipFill rotWithShape="0">
                <a:blip r:embed="rId5"/>
                <a:stretch>
                  <a:fillRect t="-115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15440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117</TotalTime>
  <Words>42</Words>
  <Application>Microsoft Office PowerPoint</Application>
  <PresentationFormat>A4 Paper (210x297 mm)</PresentationFormat>
  <Paragraphs>65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MS Mincho</vt:lpstr>
      <vt:lpstr>Arial</vt:lpstr>
      <vt:lpstr>Calibri</vt:lpstr>
      <vt:lpstr>Calibri Light</vt:lpstr>
      <vt:lpstr>Cambria Math</vt:lpstr>
      <vt:lpstr>Times New Roman</vt:lpstr>
      <vt:lpstr>Office Theme</vt:lpstr>
      <vt:lpstr>PowerPoint Presentation</vt:lpstr>
      <vt:lpstr>PowerPoint Presentation</vt:lpstr>
    </vt:vector>
  </TitlesOfParts>
  <Company>Sir Isaac Newton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Graham Colman</dc:creator>
  <cp:lastModifiedBy>Graham Colman</cp:lastModifiedBy>
  <cp:revision>7</cp:revision>
  <cp:lastPrinted>2016-03-10T12:34:13Z</cp:lastPrinted>
  <dcterms:created xsi:type="dcterms:W3CDTF">2016-03-08T20:32:44Z</dcterms:created>
  <dcterms:modified xsi:type="dcterms:W3CDTF">2016-03-10T12:35:35Z</dcterms:modified>
</cp:coreProperties>
</file>