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0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7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93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5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81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17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5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2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5287-DAB5-41C7-A1E6-4DC37BDD987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4E60-A1A7-448D-977C-E437D41A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07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296992" y="170577"/>
            <a:ext cx="4208" cy="6281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5" idx="2"/>
          </p:cNvCxnSpPr>
          <p:nvPr/>
        </p:nvCxnSpPr>
        <p:spPr>
          <a:xfrm>
            <a:off x="6602400" y="743336"/>
            <a:ext cx="0" cy="5552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1463" t="18794" r="23605" b="11664"/>
          <a:stretch/>
        </p:blipFill>
        <p:spPr>
          <a:xfrm>
            <a:off x="87557" y="1878169"/>
            <a:ext cx="3108941" cy="187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17797" t="19069" r="17369" b="11311"/>
          <a:stretch/>
        </p:blipFill>
        <p:spPr>
          <a:xfrm>
            <a:off x="3413536" y="1878169"/>
            <a:ext cx="3100758" cy="187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15224" t="19165" r="20140" b="10959"/>
          <a:stretch/>
        </p:blipFill>
        <p:spPr>
          <a:xfrm>
            <a:off x="6733307" y="1878169"/>
            <a:ext cx="3079953" cy="1872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214" y="3888617"/>
                <a:ext cx="2364206" cy="1062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14" y="3888617"/>
                <a:ext cx="2364206" cy="10624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72476" y="3869718"/>
                <a:ext cx="2364206" cy="11062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476" y="3869718"/>
                <a:ext cx="2364206" cy="11062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91180" y="3869718"/>
                <a:ext cx="2364206" cy="11031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180" y="3869718"/>
                <a:ext cx="2364206" cy="11031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7557" y="862885"/>
                <a:ext cx="31089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GB" dirty="0" smtClean="0"/>
                  <a:t> as one of the limits</a:t>
                </a:r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57" y="862885"/>
                <a:ext cx="3108941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405353" y="862885"/>
            <a:ext cx="310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Undefined at one of the limits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718812" y="862885"/>
            <a:ext cx="310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Undefined between the limits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96130" y="170577"/>
            <a:ext cx="3108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Type 1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47929" y="158561"/>
            <a:ext cx="3108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Type 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0059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296992" y="34097"/>
            <a:ext cx="4208" cy="6281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5" idx="2"/>
          </p:cNvCxnSpPr>
          <p:nvPr/>
        </p:nvCxnSpPr>
        <p:spPr>
          <a:xfrm>
            <a:off x="6602400" y="606856"/>
            <a:ext cx="0" cy="5552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7557" y="644517"/>
                <a:ext cx="31089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GB" dirty="0" smtClean="0"/>
                  <a:t> as one of the limits</a:t>
                </a:r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57" y="644517"/>
                <a:ext cx="3108941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405353" y="644517"/>
            <a:ext cx="310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Undefined at one of the limits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718812" y="644517"/>
            <a:ext cx="310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Undefined between the limits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96130" y="34097"/>
            <a:ext cx="3108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Type 1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47929" y="22081"/>
            <a:ext cx="3108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Type 2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579" y="1012198"/>
                <a:ext cx="3295413" cy="5553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14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14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Substitute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∞=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14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Integrate </a:t>
                </a:r>
                <a:r>
                  <a:rPr lang="en-US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 normal.</a:t>
                </a:r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14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3. Evaluate </a:t>
                </a:r>
                <a:r>
                  <a:rPr lang="en-US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integral using the limit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and the other limit.</a:t>
                </a:r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6695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1400" b="0" i="1" smtClean="0"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400" i="1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14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MS Mincho" panose="02020609040205080304" pitchFamily="49" charset="-128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1400" b="0" i="1" smtClean="0"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400" i="1">
                          <a:effectLst/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400" dirty="0">
                  <a:effectLst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14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4. Determine </a:t>
                </a:r>
                <a:r>
                  <a:rPr lang="en-US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if, as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→∞</m:t>
                    </m:r>
                  </m:oMath>
                </a14:m>
                <a:r>
                  <a:rPr lang="en-US" sz="14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the integral approaches a finite value.</a:t>
                </a:r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6695">
                  <a:lnSpc>
                    <a:spcPct val="150000"/>
                  </a:lnSpc>
                </a:pPr>
                <a:r>
                  <a:rPr lang="en-US" sz="14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 </a:t>
                </a:r>
                <a:endParaRPr lang="en-GB" sz="1400" dirty="0">
                  <a:effectLst/>
                </a:endParaRPr>
              </a:p>
              <a:p>
                <a:pPr algn="ctr"/>
                <a:r>
                  <a:rPr lang="en-GB" sz="14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→∞</m:t>
                    </m:r>
                  </m:oMath>
                </a14:m>
                <a:r>
                  <a:rPr lang="en-GB" sz="14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GB" sz="1400" i="1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→0</m:t>
                    </m:r>
                  </m:oMath>
                </a14:m>
                <a:r>
                  <a:rPr lang="en-GB" sz="14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and the integral approaches 1.</a:t>
                </a:r>
                <a:endParaRPr lang="en-GB" sz="14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" y="1012198"/>
                <a:ext cx="3295413" cy="5553764"/>
              </a:xfrm>
              <a:prstGeom prst="rect">
                <a:avLst/>
              </a:prstGeom>
              <a:blipFill rotWithShape="0">
                <a:blip r:embed="rId3"/>
                <a:stretch>
                  <a:fillRect l="-555" b="-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602399" y="1012198"/>
                <a:ext cx="3303601" cy="60571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1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1. Determine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where the integral is </a:t>
                </a:r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undefined.  If undefined between the limits then split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the single integral into two integrals at this point</a:t>
                </a:r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.</a:t>
                </a:r>
                <a:endParaRPr lang="en-GB" sz="1100" dirty="0" smtClean="0">
                  <a:effectLst/>
                </a:endParaRPr>
              </a:p>
              <a:p>
                <a:pPr marL="228600"/>
                <a:endParaRPr lang="en-US" sz="1100" dirty="0" smtClean="0">
                  <a:effectLst/>
                  <a:latin typeface="Calibri" panose="020F0502020204030204" pitchFamily="34" charset="0"/>
                </a:endParaRPr>
              </a:p>
              <a:p>
                <a:pPr marL="228600" algn="ctr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Undefined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</a:rPr>
                  <a:t> so integral becomes…</a:t>
                </a:r>
                <a:endParaRPr lang="en-GB" sz="1100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f>
                            <m:f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11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2. Substitute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 value where the integral is undefined for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𝑝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.</a:t>
                </a:r>
                <a:endParaRPr lang="en-GB" sz="1100" dirty="0">
                  <a:effectLst/>
                </a:endParaRPr>
              </a:p>
              <a:p>
                <a:pPr marL="2286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sup>
                        <m:e>
                          <m:f>
                            <m:f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22860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 </a:t>
                </a:r>
                <a:endParaRPr lang="en-GB" sz="1100" dirty="0" smtClean="0">
                  <a:effectLst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3. Integrate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as normal.</a:t>
                </a:r>
                <a:endParaRPr lang="en-GB" sz="1100" dirty="0">
                  <a:effectLst/>
                </a:endParaRPr>
              </a:p>
              <a:p>
                <a:pPr marL="2286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bSup>
                      <m:r>
                        <a:rPr lang="en-GB" sz="1100" i="1">
                          <a:effectLst/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100" dirty="0">
                  <a:effectLst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4. Evaluate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the integral(s) using the limit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 and the other limit.</a:t>
                </a:r>
                <a:endParaRPr lang="en-GB" sz="1100" dirty="0">
                  <a:effectLst/>
                </a:endParaRPr>
              </a:p>
              <a:p>
                <a:pPr marL="2286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1100" i="1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1100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1100" i="1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1100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i="1">
                          <a:effectLst/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100" dirty="0">
                  <a:effectLst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5. Determine as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𝑙𝑖𝑚𝑖𝑡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𝑤h𝑖𝑐h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𝑤𝑎𝑠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𝑟𝑒𝑝𝑙𝑎𝑐𝑒𝑑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, the integral approaches a finite value.</a:t>
                </a:r>
                <a:endParaRPr lang="en-GB" sz="1100" dirty="0">
                  <a:effectLst/>
                </a:endParaRPr>
              </a:p>
              <a:p>
                <a:pPr marL="228600"/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 </a:t>
                </a:r>
                <a:endParaRPr lang="en-GB" sz="1100" dirty="0">
                  <a:effectLst/>
                </a:endParaRPr>
              </a:p>
              <a:p>
                <a:pPr marL="228600" algn="ctr"/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(In this case, the limit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𝑝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 has already cancelled out)</a:t>
                </a:r>
                <a:endParaRPr lang="en-GB" sz="1100" dirty="0">
                  <a:effectLst/>
                </a:endParaRPr>
              </a:p>
              <a:p>
                <a:pPr marL="228600"/>
                <a:r>
                  <a:rPr lang="en-US" sz="1100" dirty="0">
                    <a:effectLst/>
                    <a:latin typeface="Calibri" panose="020F0502020204030204" pitchFamily="34" charset="0"/>
                  </a:rPr>
                  <a:t> </a:t>
                </a:r>
                <a:endParaRPr lang="en-GB" sz="1100" dirty="0">
                  <a:effectLst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6. If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yes then the improper integral can be found and the answer is this finite value. </a:t>
                </a:r>
                <a:r>
                  <a:rPr lang="en-US" sz="1100" dirty="0">
                    <a:latin typeface="Calibri" panose="020F0502020204030204" pitchFamily="34" charset="0"/>
                  </a:rPr>
                  <a:t>If split into two, final answer is both parts added together.</a:t>
                </a:r>
                <a:endParaRPr lang="en-GB" sz="1100" dirty="0"/>
              </a:p>
              <a:p>
                <a:pPr marL="228600"/>
                <a:r>
                  <a:rPr lang="en-US" sz="1100" dirty="0">
                    <a:effectLst/>
                    <a:latin typeface="Calibri" panose="020F0502020204030204" pitchFamily="34" charset="0"/>
                  </a:rPr>
                  <a:t> </a:t>
                </a:r>
                <a:endParaRPr lang="en-GB" sz="1100" dirty="0">
                  <a:effectLst/>
                </a:endParaRPr>
              </a:p>
              <a:p>
                <a:pPr algn="ctr"/>
                <a:r>
                  <a:rPr lang="en-GB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integral can be found and the answer is </a:t>
                </a:r>
                <a:r>
                  <a:rPr lang="en-GB" sz="11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</a:t>
                </a:r>
                <a:endParaRPr lang="en-GB" sz="11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399" y="1012198"/>
                <a:ext cx="3303601" cy="6057171"/>
              </a:xfrm>
              <a:prstGeom prst="rect">
                <a:avLst/>
              </a:prstGeom>
              <a:blipFill rotWithShape="0">
                <a:blip r:embed="rId4"/>
                <a:stretch>
                  <a:fillRect t="-106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3308022" y="1012198"/>
                <a:ext cx="3303601" cy="5597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1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1. Determine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where the integral is </a:t>
                </a:r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undefined.  If undefined between the limits then split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the single integral into two integrals at this point</a:t>
                </a:r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.</a:t>
                </a:r>
                <a:endParaRPr lang="en-GB" sz="1100" dirty="0" smtClean="0">
                  <a:effectLst/>
                </a:endParaRPr>
              </a:p>
              <a:p>
                <a:pPr marL="228600"/>
                <a:endParaRPr lang="en-US" sz="1100" dirty="0" smtClean="0">
                  <a:effectLst/>
                  <a:latin typeface="Calibri" panose="020F0502020204030204" pitchFamily="34" charset="0"/>
                </a:endParaRPr>
              </a:p>
              <a:p>
                <a:pPr marL="228600" algn="ctr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Undefined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</a:rPr>
                  <a:t> so integral </a:t>
                </a:r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stays as is.</a:t>
                </a: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2. Substitute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 value where the integral is undefined for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𝑝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.</a:t>
                </a:r>
                <a:endParaRPr lang="en-GB" sz="1100" dirty="0">
                  <a:effectLst/>
                </a:endParaRPr>
              </a:p>
              <a:p>
                <a:pPr marL="2286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22860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 </a:t>
                </a:r>
                <a:endParaRPr lang="en-GB" sz="1100" dirty="0" smtClean="0">
                  <a:effectLst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3. Integrate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as normal.</a:t>
                </a:r>
                <a:endParaRPr lang="en-GB" sz="1100" dirty="0">
                  <a:effectLst/>
                </a:endParaRPr>
              </a:p>
              <a:p>
                <a:pPr marL="2286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1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11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100" dirty="0">
                  <a:effectLst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4. Evaluate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the integral(s) using the limit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 and the other limit.</a:t>
                </a:r>
                <a:endParaRPr lang="en-GB" sz="1100" dirty="0">
                  <a:effectLst/>
                </a:endParaRPr>
              </a:p>
              <a:p>
                <a:pPr marL="2286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sz="11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1100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1100" dirty="0">
                  <a:effectLst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5. Determine as </a:t>
                </a:r>
                <a14:m>
                  <m:oMath xmlns:m="http://schemas.openxmlformats.org/officeDocument/2006/math"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𝑙𝑖𝑚𝑖𝑡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𝑤h𝑖𝑐h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𝑤𝑎𝑠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effectLst/>
                        <a:latin typeface="Cambria Math" panose="02040503050406030204" pitchFamily="18" charset="0"/>
                      </a:rPr>
                      <m:t>𝑟𝑒𝑝𝑙𝑎𝑐𝑒𝑑</m:t>
                    </m:r>
                  </m:oMath>
                </a14:m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, the integral approaches a finite value.</a:t>
                </a:r>
                <a:endParaRPr lang="en-GB" sz="1100" dirty="0">
                  <a:effectLst/>
                </a:endParaRPr>
              </a:p>
              <a:p>
                <a:pPr marL="228600"/>
                <a:r>
                  <a:rPr lang="en-US" sz="1100" dirty="0">
                    <a:effectLst/>
                    <a:latin typeface="Calibri" panose="020F0502020204030204" pitchFamily="34" charset="0"/>
                    <a:ea typeface="MS Mincho" panose="02020609040205080304" pitchFamily="49" charset="-128"/>
                  </a:rPr>
                  <a:t> </a:t>
                </a:r>
                <a:endParaRPr lang="en-GB" sz="1100" dirty="0">
                  <a:effectLst/>
                </a:endParaRPr>
              </a:p>
              <a:p>
                <a:pPr algn="ctr"/>
                <a:r>
                  <a:rPr lang="en-GB" sz="1100" dirty="0"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GB" sz="11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1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GB" sz="1100" i="1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GB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.</a:t>
                </a:r>
                <a:endParaRPr lang="en-GB" sz="1100" dirty="0"/>
              </a:p>
              <a:p>
                <a:pPr marL="228600"/>
                <a:r>
                  <a:rPr lang="en-US" sz="1100" dirty="0">
                    <a:effectLst/>
                    <a:latin typeface="Calibri" panose="020F0502020204030204" pitchFamily="34" charset="0"/>
                  </a:rPr>
                  <a:t> </a:t>
                </a:r>
                <a:endParaRPr lang="en-GB" sz="1100" dirty="0">
                  <a:effectLst/>
                </a:endParaRPr>
              </a:p>
              <a:p>
                <a:pPr lvl="0"/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6. If </a:t>
                </a:r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no then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the improper integral </a:t>
                </a:r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cannot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be found and </a:t>
                </a:r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does not have a finite </a:t>
                </a:r>
                <a:r>
                  <a:rPr lang="en-US" sz="1100" dirty="0">
                    <a:effectLst/>
                    <a:latin typeface="Calibri" panose="020F0502020204030204" pitchFamily="34" charset="0"/>
                  </a:rPr>
                  <a:t>value</a:t>
                </a:r>
                <a:r>
                  <a:rPr lang="en-US" sz="1100" dirty="0" smtClean="0">
                    <a:effectLst/>
                    <a:latin typeface="Calibri" panose="020F0502020204030204" pitchFamily="34" charset="0"/>
                  </a:rPr>
                  <a:t>.</a:t>
                </a:r>
                <a:endParaRPr lang="en-GB" sz="1100" dirty="0">
                  <a:effectLst/>
                </a:endParaRPr>
              </a:p>
              <a:p>
                <a:pPr marL="228600"/>
                <a:r>
                  <a:rPr lang="en-US" sz="1100" dirty="0">
                    <a:effectLst/>
                    <a:latin typeface="Calibri" panose="020F0502020204030204" pitchFamily="34" charset="0"/>
                  </a:rPr>
                  <a:t> </a:t>
                </a:r>
                <a:endParaRPr lang="en-GB" sz="1100" dirty="0">
                  <a:effectLst/>
                </a:endParaRPr>
              </a:p>
              <a:p>
                <a:pPr algn="ctr"/>
                <a:r>
                  <a:rPr lang="en-GB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integral </a:t>
                </a:r>
                <a:r>
                  <a:rPr lang="en-GB" sz="11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cannot </a:t>
                </a:r>
                <a:r>
                  <a:rPr lang="en-GB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 </a:t>
                </a:r>
                <a:r>
                  <a:rPr lang="en-GB" sz="11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found, the limit does not exist, there is no limit.</a:t>
                </a:r>
                <a:endParaRPr lang="en-GB" sz="1100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022" y="1012198"/>
                <a:ext cx="3303601" cy="5597494"/>
              </a:xfrm>
              <a:prstGeom prst="rect">
                <a:avLst/>
              </a:prstGeom>
              <a:blipFill rotWithShape="0">
                <a:blip r:embed="rId5"/>
                <a:stretch>
                  <a:fillRect t="-11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54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42</Words>
  <Application>Microsoft Office PowerPoint</Application>
  <PresentationFormat>A4 Paper (210x297 mm)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Mincho</vt:lpstr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>Sir Isaac Newton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7</cp:revision>
  <cp:lastPrinted>2016-03-10T12:34:13Z</cp:lastPrinted>
  <dcterms:created xsi:type="dcterms:W3CDTF">2016-03-08T20:32:44Z</dcterms:created>
  <dcterms:modified xsi:type="dcterms:W3CDTF">2016-03-10T12:35:35Z</dcterms:modified>
</cp:coreProperties>
</file>