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5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C30C3-AFF4-DE96-0035-73544644CD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D36A7E-87F1-D172-32A8-5A5136EC53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064339-3B9A-0902-9081-C918A9904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09D1-4A91-46EA-BE87-E1AA2F5A85F0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3CE97-6CFC-EC8F-C409-33253FC82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47212D-CB59-EE5B-4277-C348A5A94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C6-7721-4651-AEB7-5709B0B5BC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243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2039C-12C6-1305-9B9B-132CBCE67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25EC0F-C885-A6BA-317B-27259DE86A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4B4AEE-E699-FFDB-6BFB-7181A4D6F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09D1-4A91-46EA-BE87-E1AA2F5A85F0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BCE6D-7AE8-F06B-5E9B-43309AC33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1DA83-925E-3AC3-3EED-9548D66A0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C6-7721-4651-AEB7-5709B0B5BC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3838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BCBE28-9A29-E9D5-4D50-1FF18FDADD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7F8492-9D31-DC62-8013-6C07C3368E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3F4B8E-2B2D-EC1E-28F6-9C25B3EB2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09D1-4A91-46EA-BE87-E1AA2F5A85F0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646220-8B18-85EF-5972-1D37875FD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69C9A1-2357-4145-7850-30E9384E5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C6-7721-4651-AEB7-5709B0B5BC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0231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BDCD7-B9FE-7AE1-B728-E3B71068C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F6A54-980D-D9FE-53A1-D2B6001048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60ED13-A07B-4051-D8B8-87CD895D9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09D1-4A91-46EA-BE87-E1AA2F5A85F0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59CCD-5CB5-E669-5261-EEAACDA95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2CDA10-9EC6-B625-5AD1-7127DE0BB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C6-7721-4651-AEB7-5709B0B5BC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990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35F1E-7A52-A8F7-8970-3462F4304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2F6D3F-024F-53CC-65CB-66DDD3A526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523A94-F97B-618E-3A4B-2863F5A01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09D1-4A91-46EA-BE87-E1AA2F5A85F0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6DAFB8-9EDB-C53F-1150-C622F9BD4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5B2493-7385-BC86-22C9-81A2A50B8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C6-7721-4651-AEB7-5709B0B5BC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341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0F84A-3A79-8324-8282-C3E3ECB52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02C2FD-F195-C54B-CE68-9CB130786E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73A6BE-2303-5555-5844-4E2A71519E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C1AE91-8FEC-22A3-86D8-141BB79E5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09D1-4A91-46EA-BE87-E1AA2F5A85F0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96C548-F732-CB95-BA00-F070EE220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82CB9B-2748-62F9-2D72-8CB933CA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C6-7721-4651-AEB7-5709B0B5BC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9042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532DB-6589-38FB-F56C-57762AB45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E64D6-8E4D-B987-7EB1-F73664D797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C3C534-90C1-9503-70C5-A0F67DE7EE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1E35AD-760A-9775-55AE-0AEBA9B3B3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334895-668D-66DE-3827-7D26F8B77E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E404DC-DD53-D8BA-80CC-49854A527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09D1-4A91-46EA-BE87-E1AA2F5A85F0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4ABD23-77A6-B3C0-FF92-209B6562F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0A8293-A4C6-9D7A-ABA7-BA1CA6B7F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C6-7721-4651-AEB7-5709B0B5BC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931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3C3AF-64BB-CFB8-43C2-6230731F8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92CABB-C16E-ABC0-F089-C2ADDF29A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09D1-4A91-46EA-BE87-E1AA2F5A85F0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B8F080-D491-2C37-806D-7FB4581C8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C118DD-D47A-07DA-A6D5-C17456936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C6-7721-4651-AEB7-5709B0B5BC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8098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8DEC71-FC62-2933-42FD-720CE6FB0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09D1-4A91-46EA-BE87-E1AA2F5A85F0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27928E-91AE-2516-C5ED-71DC99C27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734571-2A2D-5280-2EAA-FE63134C6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C6-7721-4651-AEB7-5709B0B5BC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854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3109E-605D-8373-4903-95FB53883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53836-3A63-E609-7FC3-856CBDB772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085E81-E993-441C-9384-BC30973DB1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549E74-BF84-47A2-3EBB-0CFA3D5EF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09D1-4A91-46EA-BE87-E1AA2F5A85F0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71DF66-9009-C7AA-EE0A-9FAB200B6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1A7533-98BB-0F20-A6ED-80100F637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C6-7721-4651-AEB7-5709B0B5BC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585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A6C66-FA2E-3B59-6EF5-1DDD6F5A8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2D28B7-CE1F-36E4-2565-2E6D3226B8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9FD86D-B73E-0B8E-3600-1EB4EF210F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328E6-D024-2277-3705-3F0EC4C93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09D1-4A91-46EA-BE87-E1AA2F5A85F0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DB39F2-D3D6-EDE0-F215-B684B61AA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48289F-D0E9-3CBD-3D91-764C7FEF4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C6-7721-4651-AEB7-5709B0B5BC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159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A387DF-ABCD-DD7C-061F-DA11C7C82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292849-F27D-0331-0625-383AA7167C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2025BB-D80B-130C-BB51-0A7410FA28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9E09D1-4A91-46EA-BE87-E1AA2F5A85F0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941F98-A466-6438-8710-FDF6D0FDCD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6EEC59-7B4F-BC03-D9D7-68821ECD35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F314C6-7721-4651-AEB7-5709B0B5BC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048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55C755F-5850-4FF3-90BC-264F9DF34E60}"/>
              </a:ext>
            </a:extLst>
          </p:cNvPr>
          <p:cNvCxnSpPr/>
          <p:nvPr/>
        </p:nvCxnSpPr>
        <p:spPr>
          <a:xfrm>
            <a:off x="524934" y="3429000"/>
            <a:ext cx="1126066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D4D32E0-F077-D619-F0C2-7D751689FCD2}"/>
              </a:ext>
            </a:extLst>
          </p:cNvPr>
          <p:cNvCxnSpPr>
            <a:cxnSpLocks/>
          </p:cNvCxnSpPr>
          <p:nvPr/>
        </p:nvCxnSpPr>
        <p:spPr>
          <a:xfrm>
            <a:off x="6096000" y="389106"/>
            <a:ext cx="0" cy="60895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755C75C-EDFA-DB80-FDD1-673308498DF4}"/>
                  </a:ext>
                </a:extLst>
              </p:cNvPr>
              <p:cNvSpPr txBox="1"/>
              <p:nvPr/>
            </p:nvSpPr>
            <p:spPr>
              <a:xfrm>
                <a:off x="93127" y="118533"/>
                <a:ext cx="5884338" cy="32004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/>
                  <a:t>Express the following in partial fractions.</a:t>
                </a:r>
              </a:p>
              <a:p>
                <a:endParaRPr lang="en-GB" sz="2000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+4</m:t>
                          </m:r>
                        </m:num>
                        <m:den>
                          <m:d>
                            <m:d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2−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GB" sz="2000" dirty="0"/>
              </a:p>
              <a:p>
                <a:endParaRPr lang="en-GB" sz="2000" dirty="0"/>
              </a:p>
              <a:p>
                <a:r>
                  <a:rPr lang="en-GB" sz="2000" dirty="0"/>
                  <a:t>Given that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GB" sz="2000" dirty="0"/>
                  <a:t> when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GB" sz="2000" dirty="0"/>
                  <a:t>, solve the differential equation</a:t>
                </a:r>
              </a:p>
              <a:p>
                <a:endParaRPr lang="en-GB" sz="2000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d>
                            <m:d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+4</m:t>
                              </m:r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2−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755C75C-EDFA-DB80-FDD1-673308498D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27" y="118533"/>
                <a:ext cx="5884338" cy="3200428"/>
              </a:xfrm>
              <a:prstGeom prst="rect">
                <a:avLst/>
              </a:prstGeom>
              <a:blipFill>
                <a:blip r:embed="rId2"/>
                <a:stretch>
                  <a:fillRect l="-1035" t="-9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C7F5EFC-D2D0-F6B7-88F6-DC4988708448}"/>
                  </a:ext>
                </a:extLst>
              </p:cNvPr>
              <p:cNvSpPr txBox="1"/>
              <p:nvPr/>
            </p:nvSpPr>
            <p:spPr>
              <a:xfrm>
                <a:off x="93124" y="3598333"/>
                <a:ext cx="5884336" cy="31751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/>
                  <a:t>Given that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&lt;1</m:t>
                    </m:r>
                  </m:oMath>
                </a14:m>
                <a:r>
                  <a:rPr lang="en-GB" sz="2000" dirty="0"/>
                  <a:t>, obtain the binomial expansions of the following, up to and including the term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000" dirty="0"/>
                  <a:t>.</a:t>
                </a:r>
              </a:p>
              <a:p>
                <a:endParaRPr lang="en-GB" sz="2000" dirty="0"/>
              </a:p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0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1+</m:t>
                            </m:r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GB" sz="2000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0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2−</m:t>
                            </m:r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endParaRPr lang="en-GB" sz="2000" dirty="0"/>
              </a:p>
              <a:p>
                <a:endParaRPr lang="en-GB" sz="2000" dirty="0"/>
              </a:p>
              <a:p>
                <a:r>
                  <a:rPr lang="en-GB" sz="2000" dirty="0"/>
                  <a:t>Hence obtain the coefficient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000" dirty="0"/>
                  <a:t> in the expansion of</a:t>
                </a:r>
              </a:p>
              <a:p>
                <a:endParaRPr lang="en-GB" sz="2000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+4</m:t>
                          </m:r>
                        </m:num>
                        <m:den>
                          <m:d>
                            <m:d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2−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C7F5EFC-D2D0-F6B7-88F6-DC49887084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24" y="3598333"/>
                <a:ext cx="5884336" cy="3175165"/>
              </a:xfrm>
              <a:prstGeom prst="rect">
                <a:avLst/>
              </a:prstGeom>
              <a:blipFill>
                <a:blip r:embed="rId3"/>
                <a:stretch>
                  <a:fillRect l="-1035" t="-7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C529CD0-EE06-6BDE-478A-3392C1614602}"/>
                  </a:ext>
                </a:extLst>
              </p:cNvPr>
              <p:cNvSpPr txBox="1"/>
              <p:nvPr/>
            </p:nvSpPr>
            <p:spPr>
              <a:xfrm>
                <a:off x="6189123" y="118532"/>
                <a:ext cx="5884335" cy="34521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/>
                  <a:t>The function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GB" sz="2000" dirty="0"/>
                  <a:t> is defined for all real values of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000" dirty="0"/>
                  <a:t> by</a:t>
                </a:r>
              </a:p>
              <a:p>
                <a:endParaRPr lang="en-GB" sz="2000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sz="20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+4</m:t>
                          </m:r>
                        </m:num>
                        <m:den>
                          <m:d>
                            <m:d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2−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GB" sz="2000" dirty="0"/>
              </a:p>
              <a:p>
                <a:endParaRPr lang="en-GB" sz="2000" dirty="0"/>
              </a:p>
              <a:p>
                <a:r>
                  <a:rPr lang="en-GB" sz="2000" dirty="0"/>
                  <a:t>State the greatest domain of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GB" sz="2000" dirty="0"/>
                  <a:t>.</a:t>
                </a:r>
              </a:p>
              <a:p>
                <a:endParaRPr lang="en-GB" sz="2000" dirty="0"/>
              </a:p>
              <a:p>
                <a:r>
                  <a:rPr lang="en-GB" sz="2000" dirty="0"/>
                  <a:t>Sketch the graph of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GB" sz="2000" dirty="0"/>
                  <a:t>, labelling all intercepts and asymptotes.</a:t>
                </a:r>
              </a:p>
              <a:p>
                <a:endParaRPr lang="en-GB" sz="2000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C529CD0-EE06-6BDE-478A-3392C16146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9123" y="118532"/>
                <a:ext cx="5884335" cy="3452163"/>
              </a:xfrm>
              <a:prstGeom prst="rect">
                <a:avLst/>
              </a:prstGeom>
              <a:blipFill>
                <a:blip r:embed="rId4"/>
                <a:stretch>
                  <a:fillRect l="-1035" t="-705" r="-13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7B901B2-4F06-FFCF-5641-7079EEAA4A7C}"/>
                  </a:ext>
                </a:extLst>
              </p:cNvPr>
              <p:cNvSpPr txBox="1"/>
              <p:nvPr/>
            </p:nvSpPr>
            <p:spPr>
              <a:xfrm>
                <a:off x="6189132" y="3598333"/>
                <a:ext cx="5884335" cy="23226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/>
                  <a:t>Use the trapezium rule with five strips of equal width, to estimate the value of</a:t>
                </a:r>
              </a:p>
              <a:p>
                <a:endParaRPr lang="en-GB" sz="2000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f>
                            <m:f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+4</m:t>
                              </m:r>
                            </m:num>
                            <m:den>
                              <m:d>
                                <m:d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2−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den>
                          </m:f>
                        </m:e>
                      </m:nary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2000" b="0" dirty="0"/>
              </a:p>
              <a:p>
                <a:endParaRPr lang="en-GB" sz="2000" dirty="0"/>
              </a:p>
              <a:p>
                <a:r>
                  <a:rPr lang="en-GB" sz="2000" dirty="0"/>
                  <a:t>Give your answer to 3 significant figures.</a:t>
                </a: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7B901B2-4F06-FFCF-5641-7079EEAA4A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9132" y="3598333"/>
                <a:ext cx="5884335" cy="2322624"/>
              </a:xfrm>
              <a:prstGeom prst="rect">
                <a:avLst/>
              </a:prstGeom>
              <a:blipFill>
                <a:blip r:embed="rId5"/>
                <a:stretch>
                  <a:fillRect l="-1035" t="-1312" b="-39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2198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b0b9c9a-2369-492c-819f-51f59b67902a}" enabled="1" method="Standard" siteId="{a0806fa7-0275-413a-92f7-30d003a0e1be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126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Cambria Math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Graham Colman</dc:creator>
  <cp:lastModifiedBy>Graham Colman</cp:lastModifiedBy>
  <cp:revision>1</cp:revision>
  <dcterms:created xsi:type="dcterms:W3CDTF">2026-04-27T15:04:55Z</dcterms:created>
  <dcterms:modified xsi:type="dcterms:W3CDTF">2026-04-27T15:19:19Z</dcterms:modified>
</cp:coreProperties>
</file>